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7" r:id="rId2"/>
    <p:sldId id="258" r:id="rId3"/>
    <p:sldId id="259" r:id="rId4"/>
    <p:sldId id="260" r:id="rId5"/>
    <p:sldId id="375" r:id="rId6"/>
    <p:sldId id="261" r:id="rId7"/>
    <p:sldId id="263" r:id="rId8"/>
    <p:sldId id="264" r:id="rId9"/>
    <p:sldId id="516" r:id="rId10"/>
    <p:sldId id="266" r:id="rId11"/>
    <p:sldId id="267" r:id="rId12"/>
    <p:sldId id="268" r:id="rId13"/>
    <p:sldId id="269" r:id="rId14"/>
    <p:sldId id="537" r:id="rId15"/>
    <p:sldId id="520" r:id="rId16"/>
    <p:sldId id="496" r:id="rId17"/>
    <p:sldId id="515" r:id="rId18"/>
    <p:sldId id="539" r:id="rId19"/>
    <p:sldId id="538" r:id="rId20"/>
    <p:sldId id="270" r:id="rId21"/>
    <p:sldId id="271" r:id="rId22"/>
    <p:sldId id="272" r:id="rId23"/>
    <p:sldId id="273" r:id="rId24"/>
    <p:sldId id="540" r:id="rId25"/>
    <p:sldId id="518" r:id="rId26"/>
    <p:sldId id="519" r:id="rId27"/>
    <p:sldId id="374" r:id="rId28"/>
    <p:sldId id="274" r:id="rId29"/>
    <p:sldId id="275" r:id="rId30"/>
    <p:sldId id="276" r:id="rId31"/>
    <p:sldId id="397" r:id="rId32"/>
    <p:sldId id="398" r:id="rId33"/>
    <p:sldId id="399" r:id="rId34"/>
    <p:sldId id="400" r:id="rId35"/>
    <p:sldId id="401" r:id="rId36"/>
    <p:sldId id="402" r:id="rId37"/>
    <p:sldId id="533" r:id="rId38"/>
    <p:sldId id="526" r:id="rId39"/>
    <p:sldId id="256" r:id="rId40"/>
    <p:sldId id="527" r:id="rId41"/>
    <p:sldId id="528" r:id="rId42"/>
    <p:sldId id="529" r:id="rId43"/>
    <p:sldId id="530" r:id="rId44"/>
    <p:sldId id="531" r:id="rId45"/>
    <p:sldId id="532" r:id="rId46"/>
    <p:sldId id="265" r:id="rId47"/>
    <p:sldId id="536" r:id="rId48"/>
    <p:sldId id="534" r:id="rId49"/>
    <p:sldId id="535" r:id="rId50"/>
    <p:sldId id="279" r:id="rId51"/>
    <p:sldId id="284" r:id="rId52"/>
    <p:sldId id="280" r:id="rId53"/>
    <p:sldId id="285" r:id="rId54"/>
    <p:sldId id="286" r:id="rId55"/>
    <p:sldId id="287" r:id="rId56"/>
    <p:sldId id="288" r:id="rId57"/>
    <p:sldId id="492" r:id="rId58"/>
    <p:sldId id="521" r:id="rId59"/>
    <p:sldId id="522" r:id="rId60"/>
    <p:sldId id="523" r:id="rId61"/>
    <p:sldId id="403" r:id="rId62"/>
    <p:sldId id="465" r:id="rId63"/>
    <p:sldId id="466" r:id="rId64"/>
    <p:sldId id="467" r:id="rId65"/>
    <p:sldId id="468" r:id="rId66"/>
    <p:sldId id="469" r:id="rId67"/>
    <p:sldId id="470" r:id="rId68"/>
    <p:sldId id="404" r:id="rId69"/>
    <p:sldId id="405" r:id="rId70"/>
    <p:sldId id="504" r:id="rId71"/>
    <p:sldId id="281" r:id="rId72"/>
    <p:sldId id="282" r:id="rId7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7"/>
    <p:restoredTop sz="93607"/>
  </p:normalViewPr>
  <p:slideViewPr>
    <p:cSldViewPr>
      <p:cViewPr>
        <p:scale>
          <a:sx n="125" d="100"/>
          <a:sy n="125" d="100"/>
        </p:scale>
        <p:origin x="624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7BFD2-18B4-401C-A0F4-92E193B50980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001C5-B4E6-4B2B-8433-03968E9F62C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32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970BAF-E56B-42B0-BB04-726A87172FD5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Difference between clustering and community structure detection.</a:t>
            </a:r>
          </a:p>
          <a:p>
            <a:r>
              <a:rPr lang="en-US"/>
              <a:t>Clustering is dividing the data points into classes according to some similarity measure.</a:t>
            </a:r>
          </a:p>
          <a:p>
            <a:r>
              <a:rPr lang="en-US"/>
              <a:t>Community structure: dividing the network into groups according to structural info.( connectivity).</a:t>
            </a:r>
          </a:p>
        </p:txBody>
      </p:sp>
    </p:spTree>
    <p:extLst>
      <p:ext uri="{BB962C8B-B14F-4D97-AF65-F5344CB8AC3E}">
        <p14:creationId xmlns:p14="http://schemas.microsoft.com/office/powerpoint/2010/main" val="1254755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F0DC84-2BA1-48D1-B513-06A662092CB1}" type="slidenum">
              <a:rPr lang="en-US" altLang="zh-TW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154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9F0CF2-57BF-44A7-A549-520A27BD9B94}" type="slidenum">
              <a:rPr lang="en-US" altLang="zh-TW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1545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EC399-30B6-4AB0-BAF3-EA2E8ABB360A}" type="slidenum">
              <a:rPr lang="en-US" altLang="zh-TW"/>
              <a:pPr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83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38774-4414-4480-82D6-6FD40084E4CB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625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altLang="zh-TW">
                <a:ea typeface="宋体" charset="-122"/>
              </a:rPr>
              <a:t>Nodes 4-9 have two paths to reach Node2: e(1,2) and e(2,3), hence, 6/2 = 3, Node 3 can reach Node 2 directly, and Node 1 reaches Node 2 via e(1,2). Hence, edge betweenness of e(1,2) is 4. </a:t>
            </a:r>
          </a:p>
        </p:txBody>
      </p:sp>
      <p:sp>
        <p:nvSpPr>
          <p:cNvPr id="41988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0B9AC07E-B81E-7B43-8805-CB39480CB496}" type="slidenum">
              <a:rPr lang="en-US" altLang="zh-TW" sz="1200"/>
              <a:pPr algn="r"/>
              <a:t>58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2112003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38774-4414-4480-82D6-6FD40084E4CB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7473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TW"/>
              <a:t>ICDM2006 Dec, 18-22, HongKong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8B3D07-AADE-4246-A372-55E2D62688F0}" type="slidenum">
              <a:rPr lang="en-US" altLang="zh-TW"/>
              <a:pPr/>
              <a:t>68</a:t>
            </a:fld>
            <a:endParaRPr lang="en-US" altLang="zh-TW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7483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TW"/>
              <a:t>ICDM2006 Dec, 18-22, HongKong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8723F2-4F78-47CC-8D55-3878B4EB8C3E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46104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305A2A-FF81-441E-9FE9-00B5759B1338}" type="slidenum">
              <a:rPr lang="en-US" altLang="zh-TW"/>
              <a:pPr/>
              <a:t>70</a:t>
            </a:fld>
            <a:endParaRPr lang="en-US" altLang="zh-TW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12570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spcBef>
                <a:spcPct val="0"/>
              </a:spcBef>
            </a:pPr>
            <a:endParaRPr lang="zh-TW" altLang="zh-TW" b="1">
              <a:ea typeface="宋体" pitchFamily="2" charset="-122"/>
            </a:endParaRPr>
          </a:p>
        </p:txBody>
      </p:sp>
      <p:sp>
        <p:nvSpPr>
          <p:cNvPr id="49156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E9693016-2FD8-4A01-8326-3B097A8DAEA3}" type="slidenum">
              <a:rPr kumimoji="0" lang="en-US" altLang="zh-TW" sz="1200">
                <a:latin typeface="Calibri" pitchFamily="34" charset="0"/>
                <a:ea typeface="宋体" pitchFamily="2" charset="-122"/>
              </a:rPr>
              <a:pPr algn="r"/>
              <a:t>71</a:t>
            </a:fld>
            <a:endParaRPr kumimoji="0" lang="en-US" altLang="zh-TW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47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5E20DD-07BE-4820-AAFD-296421E56DB4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7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305A2A-FF81-441E-9FE9-00B5759B1338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41045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9A494D-709F-4104-8F12-156419DCE6B5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14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9A494D-709F-4104-8F12-156419DCE6B5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2752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587B05-0A8B-4494-8A45-EA6A495A027A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997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7F21A1-E2D4-41D8-A419-FE8F36A2E053}" type="slidenum">
              <a:rPr lang="en-US" altLang="zh-TW"/>
              <a:pPr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419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8DBEFB-4A03-4A2E-A068-E42EDAF50268}" type="slidenum">
              <a:rPr lang="en-US" altLang="zh-TW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339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CAF6ED-B907-4BCC-AECB-CFAA8E87B369}" type="slidenum">
              <a:rPr lang="en-US" altLang="zh-TW"/>
              <a:pPr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17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2020/4/16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oronoi_diagra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5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Katz_centrality" TargetMode="External"/><Relationship Id="rId3" Type="http://schemas.openxmlformats.org/officeDocument/2006/relationships/hyperlink" Target="http://en.wikipedia.org/wiki/Betweenness_centrality" TargetMode="External"/><Relationship Id="rId7" Type="http://schemas.openxmlformats.org/officeDocument/2006/relationships/hyperlink" Target="http://en.wikipedia.org/w/index.php?title=Harmonic_centrality&amp;action=edit&amp;redlink=1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Degree_centrality" TargetMode="External"/><Relationship Id="rId5" Type="http://schemas.openxmlformats.org/officeDocument/2006/relationships/hyperlink" Target="http://en.wikipedia.org/wiki/Eigenvector_centrality" TargetMode="External"/><Relationship Id="rId4" Type="http://schemas.openxmlformats.org/officeDocument/2006/relationships/hyperlink" Target="http://en.wikipedia.org/wiki/Closeness_centrality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Community Analysis </a:t>
            </a:r>
            <a:br>
              <a:rPr lang="en-US" altLang="zh-TW" dirty="0"/>
            </a:br>
            <a:r>
              <a:rPr lang="en-US" altLang="zh-TW" dirty="0"/>
              <a:t>in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4277249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pitchFamily="2" charset="-122"/>
              </a:rPr>
              <a:t>Clique Percolation Method (CPM)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Clique is a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very strict </a:t>
            </a:r>
            <a:r>
              <a:rPr lang="en-US" altLang="zh-TW" sz="2400" dirty="0">
                <a:ea typeface="宋体" pitchFamily="2" charset="-122"/>
              </a:rPr>
              <a:t>definition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Normally use cliques as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a core or a seed </a:t>
            </a:r>
            <a:r>
              <a:rPr lang="en-US" altLang="zh-TW" sz="2400" dirty="0">
                <a:ea typeface="宋体" pitchFamily="2" charset="-122"/>
              </a:rPr>
              <a:t>to find larger communities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CPM is a method to find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overlapping</a:t>
            </a:r>
            <a:r>
              <a:rPr lang="en-US" altLang="zh-TW" sz="2400" dirty="0">
                <a:ea typeface="宋体" pitchFamily="2" charset="-122"/>
              </a:rPr>
              <a:t> communities</a:t>
            </a:r>
          </a:p>
          <a:p>
            <a:pPr lvl="1">
              <a:lnSpc>
                <a:spcPct val="90000"/>
              </a:lnSpc>
            </a:pPr>
            <a:r>
              <a:rPr lang="en-US" altLang="zh-TW" sz="2000" b="1" dirty="0">
                <a:ea typeface="宋体" pitchFamily="2" charset="-122"/>
              </a:rPr>
              <a:t>Input</a:t>
            </a:r>
            <a:endParaRPr lang="en-US" altLang="zh-TW" sz="20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A parameter k, and a network </a:t>
            </a:r>
          </a:p>
          <a:p>
            <a:pPr lvl="1">
              <a:lnSpc>
                <a:spcPct val="90000"/>
              </a:lnSpc>
            </a:pPr>
            <a:r>
              <a:rPr lang="en-US" altLang="zh-TW" sz="2000" b="1" dirty="0">
                <a:ea typeface="宋体" pitchFamily="2" charset="-122"/>
              </a:rPr>
              <a:t>Procedure</a:t>
            </a:r>
            <a:endParaRPr lang="en-US" altLang="zh-TW" sz="20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Find out all </a:t>
            </a:r>
            <a:r>
              <a:rPr lang="en-US" altLang="zh-TW" sz="2000" b="1" dirty="0">
                <a:solidFill>
                  <a:srgbClr val="FF0000"/>
                </a:solidFill>
                <a:ea typeface="宋体" pitchFamily="2" charset="-122"/>
              </a:rPr>
              <a:t>cliques of size k</a:t>
            </a:r>
            <a:r>
              <a:rPr lang="en-US" altLang="zh-TW" sz="2000" dirty="0">
                <a:ea typeface="宋体" pitchFamily="2" charset="-122"/>
              </a:rPr>
              <a:t> in a given network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Construct a </a:t>
            </a:r>
            <a:r>
              <a:rPr lang="en-US" altLang="zh-TW" sz="2000" u="sng" dirty="0">
                <a:ea typeface="宋体" pitchFamily="2" charset="-122"/>
              </a:rPr>
              <a:t>clique graph</a:t>
            </a:r>
            <a:r>
              <a:rPr lang="en-US" altLang="zh-TW" sz="2000" dirty="0">
                <a:ea typeface="宋体" pitchFamily="2" charset="-122"/>
              </a:rPr>
              <a:t>. </a:t>
            </a:r>
            <a:r>
              <a:rPr lang="en-US" altLang="zh-TW" sz="2000" dirty="0">
                <a:solidFill>
                  <a:srgbClr val="FF0000"/>
                </a:solidFill>
                <a:ea typeface="宋体" pitchFamily="2" charset="-122"/>
              </a:rPr>
              <a:t>Two cliques are adjacent if they share k-1 nodes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Each </a:t>
            </a:r>
            <a:r>
              <a:rPr lang="en-US" altLang="zh-TW" sz="2000" u="sng" dirty="0">
                <a:ea typeface="宋体" pitchFamily="2" charset="-122"/>
              </a:rPr>
              <a:t>connected</a:t>
            </a:r>
            <a:r>
              <a:rPr lang="en-US" altLang="zh-TW" sz="2000" dirty="0">
                <a:ea typeface="宋体" pitchFamily="2" charset="-122"/>
              </a:rPr>
              <a:t> components in the clique graph form a community</a:t>
            </a:r>
          </a:p>
          <a:p>
            <a:pPr>
              <a:lnSpc>
                <a:spcPct val="90000"/>
              </a:lnSpc>
            </a:pPr>
            <a:endParaRPr lang="en-US" altLang="zh-TW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77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pitchFamily="2" charset="-122"/>
              </a:rPr>
              <a:t>CPM Example</a:t>
            </a:r>
          </a:p>
        </p:txBody>
      </p:sp>
      <p:pic>
        <p:nvPicPr>
          <p:cNvPr id="26627" name="Picture 3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70025"/>
            <a:ext cx="43275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5649913" y="1417638"/>
            <a:ext cx="30368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 b="1">
                <a:latin typeface="Calibri" pitchFamily="34" charset="0"/>
                <a:ea typeface="宋体" pitchFamily="2" charset="-122"/>
              </a:rPr>
              <a:t>Cliques of size 3: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{1, 2, 3}, {1, 3, 4}, {4, 5, 6}, {5, 6, 7}, {5, 6, 8}, {5, 7, 8}, 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{6, 7, 8}</a:t>
            </a:r>
          </a:p>
        </p:txBody>
      </p:sp>
      <p:grpSp>
        <p:nvGrpSpPr>
          <p:cNvPr id="26629" name="Group 5"/>
          <p:cNvGrpSpPr>
            <a:grpSpLocks noChangeAspect="1"/>
          </p:cNvGrpSpPr>
          <p:nvPr/>
        </p:nvGrpSpPr>
        <p:grpSpPr bwMode="auto">
          <a:xfrm>
            <a:off x="4330700" y="3675063"/>
            <a:ext cx="4813300" cy="2489200"/>
            <a:chOff x="0" y="0"/>
            <a:chExt cx="4813300" cy="2489200"/>
          </a:xfrm>
        </p:grpSpPr>
        <p:pic>
          <p:nvPicPr>
            <p:cNvPr id="2663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800" y="0"/>
              <a:ext cx="3619500" cy="24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7800"/>
              <a:ext cx="1193800" cy="231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1179513" y="4276725"/>
            <a:ext cx="19748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Communities: </a:t>
            </a:r>
          </a:p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{1, 2, 3, </a:t>
            </a:r>
            <a:r>
              <a:rPr kumimoji="0" lang="en-US" altLang="zh-TW" sz="2400" u="sng">
                <a:latin typeface="Calibri" pitchFamily="34" charset="0"/>
                <a:ea typeface="宋体" pitchFamily="2" charset="-122"/>
              </a:rPr>
              <a:t>4</a:t>
            </a:r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}</a:t>
            </a:r>
          </a:p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{</a:t>
            </a:r>
            <a:r>
              <a:rPr kumimoji="0" lang="en-US" altLang="zh-TW" sz="2400" u="sng">
                <a:latin typeface="Calibri" pitchFamily="34" charset="0"/>
                <a:ea typeface="宋体" pitchFamily="2" charset="-122"/>
              </a:rPr>
              <a:t>4</a:t>
            </a:r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, 5, 6, 7, 8}</a:t>
            </a:r>
          </a:p>
        </p:txBody>
      </p:sp>
      <p:sp>
        <p:nvSpPr>
          <p:cNvPr id="26633" name="Right Arrow 10"/>
          <p:cNvSpPr>
            <a:spLocks noChangeArrowheads="1"/>
          </p:cNvSpPr>
          <p:nvPr/>
        </p:nvSpPr>
        <p:spPr bwMode="auto">
          <a:xfrm>
            <a:off x="5054600" y="2085975"/>
            <a:ext cx="469900" cy="258763"/>
          </a:xfrm>
          <a:prstGeom prst="rightArrow">
            <a:avLst>
              <a:gd name="adj1" fmla="val 50000"/>
              <a:gd name="adj2" fmla="val 5000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634" name="Down Arrow 12"/>
          <p:cNvSpPr>
            <a:spLocks noChangeArrowheads="1"/>
          </p:cNvSpPr>
          <p:nvPr/>
        </p:nvSpPr>
        <p:spPr bwMode="auto">
          <a:xfrm>
            <a:off x="7104063" y="2816225"/>
            <a:ext cx="360362" cy="601663"/>
          </a:xfrm>
          <a:prstGeom prst="downArrow">
            <a:avLst>
              <a:gd name="adj1" fmla="val 50000"/>
              <a:gd name="adj2" fmla="val 50019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635" name="Left Arrow 13"/>
          <p:cNvSpPr>
            <a:spLocks noChangeArrowheads="1"/>
          </p:cNvSpPr>
          <p:nvPr/>
        </p:nvSpPr>
        <p:spPr bwMode="auto">
          <a:xfrm>
            <a:off x="3352800" y="4806950"/>
            <a:ext cx="793750" cy="307975"/>
          </a:xfrm>
          <a:prstGeom prst="leftArrow">
            <a:avLst>
              <a:gd name="adj1" fmla="val 50000"/>
              <a:gd name="adj2" fmla="val 4981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8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utoUpdateAnimBg="0"/>
      <p:bldP spid="26632" grpId="0" autoUpdateAnimBg="0"/>
      <p:bldP spid="26633" grpId="0" animBg="1" autoUpdateAnimBg="0"/>
      <p:bldP spid="26634" grpId="0" animBg="1" autoUpdateAnimBg="0"/>
      <p:bldP spid="26635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Many Variants of CPM method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735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k-clique</a:t>
            </a:r>
            <a:r>
              <a:rPr lang="en-US" altLang="zh-TW" sz="2400" dirty="0">
                <a:ea typeface="宋体" pitchFamily="2" charset="-122"/>
              </a:rPr>
              <a:t>: a maximal </a:t>
            </a:r>
            <a:r>
              <a:rPr lang="en-US" altLang="zh-TW" sz="2400" dirty="0" err="1">
                <a:ea typeface="宋体" pitchFamily="2" charset="-122"/>
              </a:rPr>
              <a:t>subgraph</a:t>
            </a:r>
            <a:r>
              <a:rPr lang="en-US" altLang="zh-TW" sz="2400" dirty="0">
                <a:ea typeface="宋体" pitchFamily="2" charset="-122"/>
              </a:rPr>
              <a:t> in which the largest distance  between any two nodes &lt;= k </a:t>
            </a:r>
            <a:r>
              <a:rPr lang="en-US" altLang="zh-TW" sz="2400" dirty="0">
                <a:solidFill>
                  <a:srgbClr val="FF0000"/>
                </a:solidFill>
                <a:ea typeface="宋体" pitchFamily="2" charset="-122"/>
              </a:rPr>
              <a:t>in the original graph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k-club</a:t>
            </a:r>
            <a:r>
              <a:rPr lang="en-US" altLang="zh-TW" sz="2400" dirty="0">
                <a:ea typeface="宋体" pitchFamily="2" charset="-122"/>
              </a:rPr>
              <a:t>: a substructure of </a:t>
            </a:r>
            <a:r>
              <a:rPr lang="en-US" altLang="zh-TW" sz="2400" u="sng" dirty="0">
                <a:ea typeface="宋体" pitchFamily="2" charset="-122"/>
              </a:rPr>
              <a:t>diameter</a:t>
            </a:r>
            <a:r>
              <a:rPr lang="en-US" altLang="zh-TW" sz="2400" dirty="0">
                <a:ea typeface="宋体" pitchFamily="2" charset="-122"/>
              </a:rPr>
              <a:t> &lt;= k</a:t>
            </a: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r>
              <a:rPr lang="en-US" altLang="zh-TW" sz="2400" dirty="0">
                <a:ea typeface="宋体" pitchFamily="2" charset="-122"/>
              </a:rPr>
              <a:t>Clique is a very strict definition</a:t>
            </a:r>
          </a:p>
          <a:p>
            <a:r>
              <a:rPr lang="en-US" altLang="zh-TW" sz="2400" dirty="0">
                <a:ea typeface="Lucida Grande"/>
                <a:cs typeface="Lucida Grande"/>
              </a:rPr>
              <a:t>A </a:t>
            </a:r>
            <a:r>
              <a:rPr lang="en-US" altLang="zh-TW" sz="2400" dirty="0" err="1">
                <a:ea typeface="Lucida Grande"/>
                <a:cs typeface="Lucida Grande"/>
              </a:rPr>
              <a:t>subgraph</a:t>
            </a:r>
            <a:r>
              <a:rPr lang="en-US" altLang="zh-TW" sz="2400" dirty="0">
                <a:ea typeface="Lucida Grande"/>
                <a:cs typeface="Lucida Grande"/>
              </a:rPr>
              <a:t>                      is a                    </a:t>
            </a:r>
            <a:r>
              <a:rPr lang="en-US" altLang="zh-TW" sz="2400" dirty="0">
                <a:solidFill>
                  <a:srgbClr val="0000FF"/>
                </a:solidFill>
                <a:ea typeface="Lucida Grande"/>
                <a:cs typeface="Lucida Grande"/>
              </a:rPr>
              <a:t>quasi-clique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en-US" altLang="zh-TW" sz="2400" dirty="0">
                <a:ea typeface="宋体" pitchFamily="2" charset="-122"/>
              </a:rPr>
              <a:t>if</a:t>
            </a:r>
          </a:p>
          <a:p>
            <a:endParaRPr lang="en-US" altLang="zh-TW" sz="2400" dirty="0">
              <a:ea typeface="Lucida Grande"/>
              <a:cs typeface="Lucida Grande"/>
            </a:endParaRPr>
          </a:p>
          <a:p>
            <a:pPr>
              <a:buFontTx/>
              <a:buNone/>
            </a:pPr>
            <a:endParaRPr lang="en-US" altLang="zh-TW" sz="2400" dirty="0">
              <a:ea typeface="Lucida Grande"/>
              <a:cs typeface="Lucida Grande"/>
            </a:endParaRPr>
          </a:p>
          <a:p>
            <a:pPr lvl="1">
              <a:buFontTx/>
              <a:buNone/>
            </a:pPr>
            <a:r>
              <a:rPr lang="en-US" altLang="zh-TW" sz="2000" dirty="0">
                <a:ea typeface="Lucida Grande"/>
                <a:cs typeface="Lucida Grande"/>
              </a:rPr>
              <a:t>where the denominator is the maximum number of degrees.</a:t>
            </a:r>
          </a:p>
          <a:p>
            <a:endParaRPr lang="en-US" altLang="zh-TW" dirty="0"/>
          </a:p>
        </p:txBody>
      </p:sp>
      <p:pic>
        <p:nvPicPr>
          <p:cNvPr id="27652" name="Picture 3" descr="latex-image-1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2" y="5000636"/>
            <a:ext cx="13716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904" y="5013176"/>
            <a:ext cx="12192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31" y="5373216"/>
            <a:ext cx="2376488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5" name="Picture 4" descr="nclub.pd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895600"/>
            <a:ext cx="3454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Box 5"/>
          <p:cNvSpPr txBox="1">
            <a:spLocks noChangeArrowheads="1"/>
          </p:cNvSpPr>
          <p:nvPr/>
        </p:nvSpPr>
        <p:spPr bwMode="auto">
          <a:xfrm>
            <a:off x="4625975" y="3086100"/>
            <a:ext cx="4473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Cliques: {1, 2, 3}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2-cliques: {1, 2, 3, 4, 5}, {2, 3, 4, 5, 6}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2-clubs: {1,2,3,4}, {1, 2, 3, 5}, {2, 3, 4, 5, 6}</a:t>
            </a:r>
          </a:p>
        </p:txBody>
      </p:sp>
    </p:spTree>
    <p:extLst>
      <p:ext uri="{BB962C8B-B14F-4D97-AF65-F5344CB8AC3E}">
        <p14:creationId xmlns:p14="http://schemas.microsoft.com/office/powerpoint/2010/main" val="370089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1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0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KL algorithm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073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Cut !!!!</a:t>
            </a:r>
            <a:endParaRPr lang="zh-TW" altLang="en-US" dirty="0"/>
          </a:p>
        </p:txBody>
      </p:sp>
      <p:pic>
        <p:nvPicPr>
          <p:cNvPr id="367618" name="Picture 2" descr="http://www.orangenews.hk/pic/0/10/03/70/10037018_98389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571612"/>
            <a:ext cx="4714908" cy="47149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2959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charset="-122"/>
              </a:rPr>
              <a:t>Cut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>
                <a:ea typeface="宋体" charset="-122"/>
              </a:rPr>
              <a:t>Most interactions are within group whereas interactions between groups are few</a:t>
            </a:r>
          </a:p>
          <a:p>
            <a:r>
              <a:rPr lang="en-US" altLang="zh-TW" sz="2400">
                <a:ea typeface="宋体" charset="-122"/>
              </a:rPr>
              <a:t>community detection </a:t>
            </a:r>
            <a:r>
              <a:rPr lang="en-US" altLang="zh-TW" sz="2400">
                <a:ea typeface="宋体" charset="-122"/>
                <a:sym typeface="Wingdings" charset="2"/>
              </a:rPr>
              <a:t> </a:t>
            </a:r>
            <a:r>
              <a:rPr lang="en-US" altLang="zh-TW" sz="2400">
                <a:solidFill>
                  <a:srgbClr val="0000FF"/>
                </a:solidFill>
                <a:ea typeface="宋体" charset="-122"/>
                <a:sym typeface="Wingdings" charset="2"/>
              </a:rPr>
              <a:t>minimum cut problem</a:t>
            </a:r>
          </a:p>
          <a:p>
            <a:r>
              <a:rPr lang="en-US" altLang="zh-TW" sz="2400">
                <a:solidFill>
                  <a:srgbClr val="FF0000"/>
                </a:solidFill>
                <a:ea typeface="宋体" charset="-122"/>
                <a:sym typeface="Wingdings" charset="2"/>
              </a:rPr>
              <a:t>Cut</a:t>
            </a:r>
            <a:r>
              <a:rPr lang="en-US" altLang="zh-TW" sz="2400">
                <a:ea typeface="宋体" charset="-122"/>
                <a:sym typeface="Wingdings" charset="2"/>
              </a:rPr>
              <a:t>: A partition of vertices of a graph into two disjoint sets</a:t>
            </a:r>
          </a:p>
          <a:p>
            <a:r>
              <a:rPr lang="en-US" altLang="zh-TW" sz="2400">
                <a:solidFill>
                  <a:srgbClr val="FF0000"/>
                </a:solidFill>
                <a:ea typeface="宋体" charset="-122"/>
                <a:sym typeface="Wingdings" charset="2"/>
              </a:rPr>
              <a:t>Minimum cut problem</a:t>
            </a:r>
            <a:r>
              <a:rPr lang="en-US" altLang="zh-TW" sz="2400">
                <a:ea typeface="宋体" charset="-122"/>
                <a:sym typeface="Wingdings" charset="2"/>
              </a:rPr>
              <a:t>: find a graph partition such that the number of edges between the two sets is minimized</a:t>
            </a:r>
            <a:endParaRPr lang="en-US" altLang="zh-TW" sz="2400">
              <a:ea typeface="宋体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020C351-B6FB-AE45-9236-B4430783DF53}"/>
              </a:ext>
            </a:extLst>
          </p:cNvPr>
          <p:cNvSpPr txBox="1"/>
          <p:nvPr/>
        </p:nvSpPr>
        <p:spPr>
          <a:xfrm>
            <a:off x="1907704" y="4941168"/>
            <a:ext cx="333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How to find a cut ?</a:t>
            </a:r>
            <a:endParaRPr kumimoji="1" lang="zh-TW" altLang="en-US" sz="3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F4EFAD6-C988-F84E-A6A2-1D40AC804815}"/>
              </a:ext>
            </a:extLst>
          </p:cNvPr>
          <p:cNvSpPr/>
          <p:nvPr/>
        </p:nvSpPr>
        <p:spPr>
          <a:xfrm>
            <a:off x="4283968" y="5756831"/>
            <a:ext cx="2851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Gulim" pitchFamily="34" charset="-127"/>
              </a:rPr>
              <a:t>Kernighan-Lin (KL) algorithm</a:t>
            </a:r>
            <a:endParaRPr lang="en-US" altLang="zh-TW" dirty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7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DA5B98F-42C6-634D-9153-6444C66F6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0787"/>
            <a:ext cx="9144000" cy="38164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D6A3F0-DCCE-1A43-A89E-00DB8DA992E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ea typeface="Gulim" pitchFamily="34" charset="-127"/>
              </a:rPr>
              <a:t>Kernighan-Lin (KL) algorithm</a:t>
            </a:r>
            <a:endParaRPr lang="en-US" altLang="zh-TW" dirty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910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Kernighan-Lin (KL) algorithm</a:t>
            </a:r>
            <a:endParaRPr lang="en-US" altLang="zh-TW" dirty="0">
              <a:ea typeface="Gulim" pitchFamily="34" charset="-127"/>
            </a:endParaRPr>
          </a:p>
        </p:txBody>
      </p:sp>
      <p:pic>
        <p:nvPicPr>
          <p:cNvPr id="3277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640" y="1417638"/>
            <a:ext cx="6700837" cy="4525963"/>
          </a:xfrm>
          <a:noFill/>
          <a:ln/>
        </p:spPr>
      </p:pic>
      <p:sp>
        <p:nvSpPr>
          <p:cNvPr id="5" name="矩形 4"/>
          <p:cNvSpPr/>
          <p:nvPr/>
        </p:nvSpPr>
        <p:spPr>
          <a:xfrm>
            <a:off x="4357686" y="2928934"/>
            <a:ext cx="2786082" cy="928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14744" y="3929066"/>
            <a:ext cx="4071966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14744" y="4714884"/>
            <a:ext cx="4071966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00430" y="1643050"/>
            <a:ext cx="5000660" cy="2286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013AEF-1517-DF44-A1BD-26474E4596D3}"/>
              </a:ext>
            </a:extLst>
          </p:cNvPr>
          <p:cNvSpPr txBox="1"/>
          <p:nvPr/>
        </p:nvSpPr>
        <p:spPr>
          <a:xfrm>
            <a:off x="4953964" y="2164466"/>
            <a:ext cx="293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/>
              <a:t>Swap a and b</a:t>
            </a:r>
            <a:endParaRPr kumimoji="1" lang="zh-TW" altLang="en-US" sz="4000" dirty="0"/>
          </a:p>
        </p:txBody>
      </p:sp>
      <p:sp>
        <p:nvSpPr>
          <p:cNvPr id="13" name="弧形向左鍵 12">
            <a:extLst>
              <a:ext uri="{FF2B5EF4-FFF2-40B4-BE49-F238E27FC236}">
                <a16:creationId xmlns:a16="http://schemas.microsoft.com/office/drawing/2014/main" id="{0E16A3F8-9B7A-2F43-85C6-0E9F277ADDC0}"/>
              </a:ext>
            </a:extLst>
          </p:cNvPr>
          <p:cNvSpPr/>
          <p:nvPr/>
        </p:nvSpPr>
        <p:spPr>
          <a:xfrm>
            <a:off x="3714744" y="2564904"/>
            <a:ext cx="785248" cy="22928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5D9F7B4-209A-F34F-B914-54C5C02F6721}"/>
              </a:ext>
            </a:extLst>
          </p:cNvPr>
          <p:cNvSpPr txBox="1"/>
          <p:nvPr/>
        </p:nvSpPr>
        <p:spPr>
          <a:xfrm>
            <a:off x="5554629" y="3140968"/>
            <a:ext cx="3173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/>
              <a:t>Better or Not?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8851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What ?</a:t>
            </a:r>
          </a:p>
          <a:p>
            <a:r>
              <a:rPr lang="en-US" altLang="zh-TW"/>
              <a:t>Why ?</a:t>
            </a:r>
          </a:p>
          <a:p>
            <a:r>
              <a:rPr lang="en-US" altLang="zh-TW"/>
              <a:t>How ?</a:t>
            </a:r>
          </a:p>
          <a:p>
            <a:pPr lvl="1"/>
            <a:r>
              <a:rPr lang="en-US" altLang="zh-TW"/>
              <a:t>to obtain the structure</a:t>
            </a:r>
          </a:p>
          <a:p>
            <a:pPr lvl="1"/>
            <a:r>
              <a:rPr lang="en-US" altLang="zh-TW"/>
              <a:t>to evaluate the identified result</a:t>
            </a:r>
          </a:p>
        </p:txBody>
      </p:sp>
    </p:spTree>
    <p:extLst>
      <p:ext uri="{BB962C8B-B14F-4D97-AF65-F5344CB8AC3E}">
        <p14:creationId xmlns:p14="http://schemas.microsoft.com/office/powerpoint/2010/main" val="3944803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Kernighan-Lin (KL) algorithm</a:t>
            </a:r>
            <a:endParaRPr lang="en-US" altLang="zh-TW" dirty="0">
              <a:ea typeface="Gulim" pitchFamily="34" charset="-127"/>
            </a:endParaRP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4299743"/>
            <a:ext cx="8229600" cy="4525963"/>
          </a:xfrm>
        </p:spPr>
        <p:txBody>
          <a:bodyPr/>
          <a:lstStyle/>
          <a:p>
            <a:r>
              <a:rPr lang="en-US" altLang="zh-TW" sz="2800" dirty="0"/>
              <a:t>Let </a:t>
            </a:r>
            <a:r>
              <a:rPr lang="en-US" altLang="zh-TW" sz="2800" i="1" dirty="0" err="1"/>
              <a:t>D</a:t>
            </a:r>
            <a:r>
              <a:rPr lang="en-US" altLang="zh-TW" sz="2800" i="1" baseline="-25000" dirty="0" err="1"/>
              <a:t>z</a:t>
            </a:r>
            <a:r>
              <a:rPr lang="en-US" altLang="zh-TW" sz="2800" dirty="0"/>
              <a:t>=</a:t>
            </a:r>
            <a:r>
              <a:rPr lang="en-US" altLang="zh-TW" sz="2800" i="1" dirty="0" err="1"/>
              <a:t>E</a:t>
            </a:r>
            <a:r>
              <a:rPr lang="en-US" altLang="zh-TW" sz="2800" i="1" baseline="-25000" dirty="0" err="1"/>
              <a:t>z</a:t>
            </a:r>
            <a:r>
              <a:rPr lang="en-US" altLang="zh-TW" sz="2800" dirty="0" err="1"/>
              <a:t>‐</a:t>
            </a:r>
            <a:r>
              <a:rPr lang="en-US" altLang="zh-TW" sz="2800" i="1" dirty="0" err="1"/>
              <a:t>I</a:t>
            </a:r>
            <a:r>
              <a:rPr lang="en-US" altLang="zh-TW" sz="2800" i="1" baseline="-25000" dirty="0" err="1"/>
              <a:t>z</a:t>
            </a:r>
            <a:r>
              <a:rPr lang="en-US" altLang="zh-TW" sz="2800" i="1" dirty="0"/>
              <a:t> </a:t>
            </a:r>
            <a:r>
              <a:rPr lang="en-US" altLang="zh-TW" sz="2800" dirty="0"/>
              <a:t>for a node </a:t>
            </a:r>
            <a:r>
              <a:rPr lang="en-US" altLang="zh-TW" sz="2800" i="1" dirty="0"/>
              <a:t>z</a:t>
            </a:r>
            <a:r>
              <a:rPr lang="en-US" altLang="zh-TW" sz="2800" dirty="0"/>
              <a:t>; </a:t>
            </a:r>
          </a:p>
          <a:p>
            <a:r>
              <a:rPr lang="en-US" altLang="zh-TW" sz="2800" i="1" dirty="0" err="1"/>
              <a:t>D</a:t>
            </a:r>
            <a:r>
              <a:rPr lang="en-US" altLang="zh-TW" sz="2800" i="1" baseline="-25000" dirty="0" err="1"/>
              <a:t>z</a:t>
            </a:r>
            <a:r>
              <a:rPr lang="en-US" altLang="zh-TW" sz="2800" i="1" dirty="0"/>
              <a:t> </a:t>
            </a:r>
            <a:r>
              <a:rPr lang="en-US" altLang="zh-TW" sz="2800" dirty="0"/>
              <a:t>is the difference between its external and internal costs for node </a:t>
            </a:r>
            <a:r>
              <a:rPr lang="en-US" altLang="zh-TW" sz="2800" i="1" dirty="0"/>
              <a:t>z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3" y="1828800"/>
            <a:ext cx="7191375" cy="235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003925" y="3808413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8107363" y="3806825"/>
            <a:ext cx="328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72B32BB-D414-8549-AEDC-6BCF6E75A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376" y="5301208"/>
            <a:ext cx="3816424" cy="9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24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Kernighan-Lin (KL) algorithm</a:t>
            </a:r>
            <a:endParaRPr lang="en-US" altLang="zh-TW" dirty="0">
              <a:ea typeface="Gulim" pitchFamily="34" charset="-127"/>
            </a:endParaRPr>
          </a:p>
        </p:txBody>
      </p:sp>
      <p:pic>
        <p:nvPicPr>
          <p:cNvPr id="3277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0788" y="1600200"/>
            <a:ext cx="6700837" cy="4525963"/>
          </a:xfrm>
          <a:noFill/>
          <a:ln/>
        </p:spPr>
      </p:pic>
      <p:sp>
        <p:nvSpPr>
          <p:cNvPr id="4" name="弧形向右箭號 3"/>
          <p:cNvSpPr/>
          <p:nvPr/>
        </p:nvSpPr>
        <p:spPr>
          <a:xfrm>
            <a:off x="285720" y="3000372"/>
            <a:ext cx="1000100" cy="20002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57686" y="2928934"/>
            <a:ext cx="2786082" cy="928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14744" y="3929066"/>
            <a:ext cx="4071966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14744" y="4714884"/>
            <a:ext cx="4071966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357290" y="3929066"/>
            <a:ext cx="1857388" cy="2286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00430" y="1643050"/>
            <a:ext cx="5000660" cy="2286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54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Kernighan-Lin (KL) algorithm</a:t>
            </a:r>
            <a:endParaRPr lang="en-US" altLang="zh-TW">
              <a:ea typeface="Gulim" pitchFamily="34" charset="-127"/>
            </a:endParaRPr>
          </a:p>
        </p:txBody>
      </p:sp>
      <p:pic>
        <p:nvPicPr>
          <p:cNvPr id="33797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63" y="1600200"/>
            <a:ext cx="7559675" cy="452596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31022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Kernighan-Lin (KL) algorithm</a:t>
            </a:r>
            <a:endParaRPr lang="en-US" altLang="zh-TW">
              <a:ea typeface="Gulim" pitchFamily="34" charset="-127"/>
            </a:endParaRPr>
          </a:p>
        </p:txBody>
      </p:sp>
      <p:pic>
        <p:nvPicPr>
          <p:cNvPr id="3482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5725" y="1600200"/>
            <a:ext cx="6432550" cy="452596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957779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charset="-122"/>
              </a:rPr>
              <a:t>Min Cut ?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3097213"/>
            <a:ext cx="8229600" cy="3028950"/>
          </a:xfrm>
        </p:spPr>
        <p:txBody>
          <a:bodyPr/>
          <a:lstStyle/>
          <a:p>
            <a:r>
              <a:rPr lang="en-US" altLang="zh-TW" sz="2400" dirty="0">
                <a:solidFill>
                  <a:srgbClr val="0000FF"/>
                </a:solidFill>
                <a:ea typeface="宋体" charset="-122"/>
              </a:rPr>
              <a:t>Minimum cut </a:t>
            </a:r>
            <a:r>
              <a:rPr lang="en-US" altLang="zh-TW" sz="2400" dirty="0">
                <a:ea typeface="宋体" charset="-122"/>
              </a:rPr>
              <a:t>often returns an </a:t>
            </a:r>
            <a:r>
              <a:rPr lang="en-US" altLang="zh-TW" sz="2400" u="sng" dirty="0">
                <a:ea typeface="宋体" charset="-122"/>
              </a:rPr>
              <a:t>imbalanced</a:t>
            </a:r>
            <a:r>
              <a:rPr lang="en-US" altLang="zh-TW" sz="2400" dirty="0">
                <a:ea typeface="宋体" charset="-122"/>
              </a:rPr>
              <a:t> partition, with one set being a singleton, e.g. node 9</a:t>
            </a:r>
          </a:p>
          <a:p>
            <a:endParaRPr lang="en-US" altLang="zh-TW" sz="2400" dirty="0">
              <a:ea typeface="宋体" charset="-122"/>
            </a:endParaRPr>
          </a:p>
        </p:txBody>
      </p:sp>
      <p:pic>
        <p:nvPicPr>
          <p:cNvPr id="29700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1417638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88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charset="-122"/>
              </a:rPr>
              <a:t>Ratio Cut &amp; Normalized Cut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3097213"/>
            <a:ext cx="8229600" cy="3028950"/>
          </a:xfrm>
        </p:spPr>
        <p:txBody>
          <a:bodyPr/>
          <a:lstStyle/>
          <a:p>
            <a:endParaRPr lang="en-US" altLang="zh-TW" sz="2400" dirty="0">
              <a:ea typeface="宋体" charset="-122"/>
            </a:endParaRPr>
          </a:p>
          <a:p>
            <a:r>
              <a:rPr lang="en-US" altLang="zh-TW" sz="2400" dirty="0">
                <a:ea typeface="宋体" charset="-122"/>
              </a:rPr>
              <a:t>Change the objective function to consider community size</a:t>
            </a:r>
          </a:p>
          <a:p>
            <a:endParaRPr lang="en-US" altLang="zh-TW" sz="2400" dirty="0">
              <a:ea typeface="宋体" charset="-122"/>
            </a:endParaRPr>
          </a:p>
        </p:txBody>
      </p:sp>
      <p:pic>
        <p:nvPicPr>
          <p:cNvPr id="29700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1417638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4406900"/>
            <a:ext cx="3759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5376863"/>
            <a:ext cx="4330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651500" y="4648200"/>
            <a:ext cx="31099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>
                <a:solidFill>
                  <a:srgbClr val="0000FF"/>
                </a:solidFill>
              </a:rPr>
              <a:t>C</a:t>
            </a:r>
            <a:r>
              <a:rPr lang="en-US" altLang="zh-TW" sz="2000" baseline="-25000">
                <a:solidFill>
                  <a:srgbClr val="0000FF"/>
                </a:solidFill>
              </a:rPr>
              <a:t>i</a:t>
            </a:r>
            <a:r>
              <a:rPr lang="en-US" altLang="zh-TW" sz="2000" baseline="-25000"/>
              <a:t>,</a:t>
            </a:r>
            <a:r>
              <a:rPr lang="en-US" altLang="zh-TW" sz="2000"/>
              <a:t>:</a:t>
            </a:r>
            <a:r>
              <a:rPr lang="en-US" altLang="zh-TW" sz="2000" baseline="-25000"/>
              <a:t> </a:t>
            </a:r>
            <a:r>
              <a:rPr lang="en-US" altLang="zh-TW" sz="2000"/>
              <a:t>a community</a:t>
            </a:r>
          </a:p>
          <a:p>
            <a:r>
              <a:rPr lang="en-US" altLang="zh-TW" sz="2000">
                <a:solidFill>
                  <a:srgbClr val="0000FF"/>
                </a:solidFill>
              </a:rPr>
              <a:t>|C</a:t>
            </a:r>
            <a:r>
              <a:rPr lang="en-US" altLang="zh-TW" sz="2000" baseline="-25000">
                <a:solidFill>
                  <a:srgbClr val="0000FF"/>
                </a:solidFill>
              </a:rPr>
              <a:t>i</a:t>
            </a:r>
            <a:r>
              <a:rPr lang="en-US" altLang="zh-TW" sz="2000">
                <a:solidFill>
                  <a:srgbClr val="0000FF"/>
                </a:solidFill>
              </a:rPr>
              <a:t>|</a:t>
            </a:r>
            <a:r>
              <a:rPr lang="en-US" altLang="zh-TW" sz="2000"/>
              <a:t>: number of nodes in C</a:t>
            </a:r>
            <a:r>
              <a:rPr lang="en-US" altLang="zh-TW" sz="2000" baseline="-25000"/>
              <a:t>i</a:t>
            </a:r>
            <a:endParaRPr lang="en-US" altLang="zh-TW" sz="2000"/>
          </a:p>
          <a:p>
            <a:r>
              <a:rPr lang="en-US" altLang="zh-TW" sz="2000">
                <a:solidFill>
                  <a:srgbClr val="0000FF"/>
                </a:solidFill>
              </a:rPr>
              <a:t>vol(C</a:t>
            </a:r>
            <a:r>
              <a:rPr lang="en-US" altLang="zh-TW" sz="2000" baseline="-25000">
                <a:solidFill>
                  <a:srgbClr val="0000FF"/>
                </a:solidFill>
              </a:rPr>
              <a:t>i</a:t>
            </a:r>
            <a:r>
              <a:rPr lang="en-US" altLang="zh-TW" sz="2000">
                <a:solidFill>
                  <a:srgbClr val="0000FF"/>
                </a:solidFill>
              </a:rPr>
              <a:t>)</a:t>
            </a:r>
            <a:r>
              <a:rPr lang="en-US" altLang="zh-TW" sz="2000"/>
              <a:t>: sum of degrees in C</a:t>
            </a:r>
            <a:r>
              <a:rPr lang="en-US" altLang="zh-TW" sz="2000" baseline="-2500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207643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>
                <a:ea typeface="宋体" charset="-122"/>
              </a:rPr>
              <a:t>Ratio Cut &amp; Normalized Cut Example</a:t>
            </a:r>
          </a:p>
        </p:txBody>
      </p:sp>
      <p:pic>
        <p:nvPicPr>
          <p:cNvPr id="30723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1417638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449513"/>
            <a:ext cx="4813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3071813"/>
            <a:ext cx="5715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9"/>
          <p:cNvSpPr txBox="1">
            <a:spLocks noChangeArrowheads="1"/>
          </p:cNvSpPr>
          <p:nvPr/>
        </p:nvSpPr>
        <p:spPr bwMode="auto">
          <a:xfrm>
            <a:off x="457200" y="1951038"/>
            <a:ext cx="2052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b="1">
                <a:solidFill>
                  <a:srgbClr val="FF0000"/>
                </a:solidFill>
              </a:rPr>
              <a:t>For partition in red: </a:t>
            </a:r>
          </a:p>
        </p:txBody>
      </p:sp>
      <p:sp>
        <p:nvSpPr>
          <p:cNvPr id="30727" name="TextBox 10"/>
          <p:cNvSpPr txBox="1">
            <a:spLocks noChangeArrowheads="1"/>
          </p:cNvSpPr>
          <p:nvPr/>
        </p:nvSpPr>
        <p:spPr bwMode="auto">
          <a:xfrm>
            <a:off x="457200" y="3836988"/>
            <a:ext cx="2511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 b="1">
                <a:solidFill>
                  <a:srgbClr val="008000"/>
                </a:solidFill>
              </a:rPr>
              <a:t>For partition in green: </a:t>
            </a:r>
          </a:p>
        </p:txBody>
      </p:sp>
      <p:pic>
        <p:nvPicPr>
          <p:cNvPr id="30728" name="Picture 11" descr="latex-image-1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953000"/>
            <a:ext cx="8267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2" descr="latex-image-1.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330700"/>
            <a:ext cx="6718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13" descr="latex-image-1.pd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2076450"/>
            <a:ext cx="2540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14" descr="latex-image-1.pd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8" y="3987800"/>
            <a:ext cx="2667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TextBox 15"/>
          <p:cNvSpPr txBox="1">
            <a:spLocks noChangeArrowheads="1"/>
          </p:cNvSpPr>
          <p:nvPr/>
        </p:nvSpPr>
        <p:spPr bwMode="auto">
          <a:xfrm>
            <a:off x="698500" y="5967413"/>
            <a:ext cx="772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400">
                <a:solidFill>
                  <a:srgbClr val="0000FF"/>
                </a:solidFill>
              </a:rPr>
              <a:t>Both ratio cut and normalized cut prefer a </a:t>
            </a:r>
            <a:r>
              <a:rPr lang="en-US" altLang="zh-TW" sz="2400" u="sng">
                <a:solidFill>
                  <a:srgbClr val="0000FF"/>
                </a:solidFill>
              </a:rPr>
              <a:t>balanced</a:t>
            </a:r>
            <a:r>
              <a:rPr lang="en-US" altLang="zh-TW" sz="2400">
                <a:solidFill>
                  <a:srgbClr val="0000FF"/>
                </a:solidFill>
              </a:rPr>
              <a:t> partition</a:t>
            </a:r>
          </a:p>
        </p:txBody>
      </p:sp>
    </p:spTree>
    <p:extLst>
      <p:ext uri="{BB962C8B-B14F-4D97-AF65-F5344CB8AC3E}">
        <p14:creationId xmlns:p14="http://schemas.microsoft.com/office/powerpoint/2010/main" val="181786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https://fbcdn-sphotos-f-a.akamaihd.net/hphotos-ak-prn1/533294_528184473889497_1417717731_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7906"/>
            <a:ext cx="4388974" cy="6583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07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Structural Similarity Algorithm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627259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 dirty="0">
                <a:ea typeface="宋体" pitchFamily="2" charset="-122"/>
              </a:rPr>
              <a:t>Clustering based on </a:t>
            </a:r>
            <a:r>
              <a:rPr lang="en-US" altLang="zh-TW" sz="4000" b="1" dirty="0">
                <a:solidFill>
                  <a:srgbClr val="FF0000"/>
                </a:solidFill>
                <a:ea typeface="宋体" pitchFamily="2" charset="-122"/>
              </a:rPr>
              <a:t>Vertex Similarity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114800"/>
          </a:xfrm>
        </p:spPr>
        <p:txBody>
          <a:bodyPr/>
          <a:lstStyle/>
          <a:p>
            <a:r>
              <a:rPr lang="en-US" altLang="zh-TW" sz="2400" dirty="0">
                <a:ea typeface="宋体" pitchFamily="2" charset="-122"/>
              </a:rPr>
              <a:t>Apply k-means or similarity-based clustering to nodes</a:t>
            </a:r>
          </a:p>
          <a:p>
            <a:r>
              <a:rPr lang="en-US" altLang="zh-TW" sz="2400" dirty="0">
                <a:ea typeface="宋体" pitchFamily="2" charset="-122"/>
              </a:rPr>
              <a:t>Vertex similarity is defined in terms of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the similarity of their neighborhood</a:t>
            </a:r>
          </a:p>
          <a:p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Structural equivalence: </a:t>
            </a:r>
            <a:r>
              <a:rPr lang="en-US" altLang="zh-TW" sz="2400" dirty="0">
                <a:ea typeface="宋体" pitchFamily="2" charset="-122"/>
              </a:rPr>
              <a:t>two nodes are structurally equivalent </a:t>
            </a:r>
            <a:r>
              <a:rPr lang="en-US" altLang="zh-TW" sz="2400" dirty="0" err="1">
                <a:ea typeface="宋体" pitchFamily="2" charset="-122"/>
              </a:rPr>
              <a:t>iff</a:t>
            </a:r>
            <a:r>
              <a:rPr lang="en-US" altLang="zh-TW" sz="2400" dirty="0">
                <a:ea typeface="宋体" pitchFamily="2" charset="-122"/>
              </a:rPr>
              <a:t> they are connecting to the same set of actors</a:t>
            </a: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</p:txBody>
      </p:sp>
      <p:pic>
        <p:nvPicPr>
          <p:cNvPr id="39940" name="Picture 3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86200"/>
            <a:ext cx="432911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4"/>
          <p:cNvSpPr txBox="1">
            <a:spLocks noChangeArrowheads="1"/>
          </p:cNvSpPr>
          <p:nvPr/>
        </p:nvSpPr>
        <p:spPr bwMode="auto">
          <a:xfrm>
            <a:off x="1143000" y="4267200"/>
            <a:ext cx="26701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Nodes 1 and 3 are structurally equivalent;  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So are nodes 5 and 6. </a:t>
            </a:r>
          </a:p>
        </p:txBody>
      </p:sp>
    </p:spTree>
    <p:extLst>
      <p:ext uri="{BB962C8B-B14F-4D97-AF65-F5344CB8AC3E}">
        <p14:creationId xmlns:p14="http://schemas.microsoft.com/office/powerpoint/2010/main" val="384635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structure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groups of vertices within which connections are dense but between which they are sparser.</a:t>
            </a:r>
            <a:endParaRPr lang="en-US" altLang="zh-TW"/>
          </a:p>
          <a:p>
            <a:pPr lvl="1">
              <a:lnSpc>
                <a:spcPct val="90000"/>
              </a:lnSpc>
            </a:pPr>
            <a:r>
              <a:rPr lang="en-US" altLang="zh-TW" sz="2500">
                <a:ea typeface="宋体" pitchFamily="2" charset="-122"/>
              </a:rPr>
              <a:t>a.k.a.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group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community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cluster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module</a:t>
            </a:r>
            <a:r>
              <a:rPr lang="en-US" altLang="zh-TW" sz="2500">
                <a:ea typeface="宋体" pitchFamily="2" charset="-122"/>
              </a:rPr>
              <a:t> in different contexts</a:t>
            </a:r>
            <a:endParaRPr lang="en-US"/>
          </a:p>
          <a:p>
            <a:r>
              <a:rPr lang="en-US"/>
              <a:t>Within-group( intra-group) edges.</a:t>
            </a:r>
          </a:p>
          <a:p>
            <a:pPr lvl="1"/>
            <a:r>
              <a:rPr lang="en-US"/>
              <a:t>High density</a:t>
            </a:r>
          </a:p>
          <a:p>
            <a:r>
              <a:rPr lang="en-US"/>
              <a:t>Between-group( inter-group) edges.</a:t>
            </a:r>
          </a:p>
          <a:p>
            <a:pPr lvl="1"/>
            <a:r>
              <a:rPr lang="en-US"/>
              <a:t>Low density.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8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pitchFamily="2" charset="-122"/>
              </a:rPr>
              <a:t>Vertex Similarity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>
                <a:ea typeface="宋体" pitchFamily="2" charset="-122"/>
              </a:rPr>
              <a:t>Jaccard Similarity</a:t>
            </a:r>
          </a:p>
          <a:p>
            <a:endParaRPr lang="en-US" altLang="zh-TW" sz="2400">
              <a:ea typeface="宋体" pitchFamily="2" charset="-122"/>
            </a:endParaRPr>
          </a:p>
          <a:p>
            <a:r>
              <a:rPr lang="en-US" altLang="zh-TW" sz="2400">
                <a:ea typeface="宋体" pitchFamily="2" charset="-122"/>
              </a:rPr>
              <a:t>Cosine similarity</a:t>
            </a:r>
          </a:p>
        </p:txBody>
      </p:sp>
      <p:pic>
        <p:nvPicPr>
          <p:cNvPr id="40964" name="Picture 5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365500"/>
            <a:ext cx="432911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7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4943475"/>
            <a:ext cx="51689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8" descr="latex-image-1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5776913"/>
            <a:ext cx="33655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1560513"/>
            <a:ext cx="3995738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2359025"/>
            <a:ext cx="3995738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19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F5BCB005-2185-4262-BC4B-56DB7923C1FE}" type="slidenum">
              <a:rPr lang="en-GB" smtClean="0"/>
              <a:pPr defTabSz="914179"/>
              <a:t>31</a:t>
            </a:fld>
            <a:endParaRPr lang="en-GB" dirty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12309"/>
            <a:ext cx="8742185" cy="114324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	</a:t>
            </a:r>
            <a:r>
              <a:rPr lang="en-US" altLang="zh-TW" b="0" dirty="0">
                <a:ea typeface="新細明體" pitchFamily="18" charset="-120"/>
              </a:rPr>
              <a:t>K-means </a:t>
            </a:r>
            <a:r>
              <a:rPr lang="en-US" altLang="zh-TW" dirty="0">
                <a:ea typeface="新細明體" pitchFamily="18" charset="-120"/>
              </a:rPr>
              <a:t>illustration </a:t>
            </a:r>
            <a:endParaRPr lang="en-US" altLang="zh-TW" b="0" dirty="0">
              <a:ea typeface="新細明體" pitchFamily="18" charset="-12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4897796" y="1287225"/>
            <a:ext cx="4039867" cy="72726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 </a:t>
            </a:r>
            <a:endParaRPr lang="en-US" altLang="zh-TW" sz="2100" dirty="0">
              <a:solidFill>
                <a:srgbClr val="000000"/>
              </a:solidFill>
              <a:latin typeface="Tahoma" pitchFamily="34" charset="0"/>
              <a:ea typeface="新細明體" pitchFamily="18" charset="-120"/>
            </a:endParaRPr>
          </a:p>
        </p:txBody>
      </p:sp>
      <p:pic>
        <p:nvPicPr>
          <p:cNvPr id="15366" name="Picture 6" descr="km-da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656" y="1356337"/>
            <a:ext cx="4487836" cy="490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A9211962-7E68-4C63-98F0-6C7F7D225F55}" type="slidenum">
              <a:rPr lang="en-GB" smtClean="0"/>
              <a:pPr defTabSz="914179"/>
              <a:t>32</a:t>
            </a:fld>
            <a:endParaRPr lang="en-GB" dirty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6389" name="Text Box 24"/>
          <p:cNvSpPr txBox="1">
            <a:spLocks noChangeArrowheads="1"/>
          </p:cNvSpPr>
          <p:nvPr/>
        </p:nvSpPr>
        <p:spPr bwMode="auto">
          <a:xfrm>
            <a:off x="4897796" y="1356338"/>
            <a:ext cx="4105026" cy="208917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K cluster Center locations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36656" y="1287225"/>
            <a:ext cx="4430822" cy="4837892"/>
            <a:chOff x="1920" y="96"/>
            <a:chExt cx="3758" cy="3874"/>
          </a:xfrm>
        </p:grpSpPr>
        <p:pic>
          <p:nvPicPr>
            <p:cNvPr id="16391" name="Picture 34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2" name="Oval 35"/>
            <p:cNvSpPr>
              <a:spLocks noChangeArrowheads="1"/>
            </p:cNvSpPr>
            <p:nvPr/>
          </p:nvSpPr>
          <p:spPr bwMode="auto">
            <a:xfrm>
              <a:off x="3700" y="3066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3" name="Oval 36"/>
            <p:cNvSpPr>
              <a:spLocks noChangeArrowheads="1"/>
            </p:cNvSpPr>
            <p:nvPr/>
          </p:nvSpPr>
          <p:spPr bwMode="auto">
            <a:xfrm>
              <a:off x="3925" y="3148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4" name="Oval 37"/>
            <p:cNvSpPr>
              <a:spLocks noChangeArrowheads="1"/>
            </p:cNvSpPr>
            <p:nvPr/>
          </p:nvSpPr>
          <p:spPr bwMode="auto">
            <a:xfrm>
              <a:off x="4323" y="2632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5" name="Oval 38"/>
            <p:cNvSpPr>
              <a:spLocks noChangeArrowheads="1"/>
            </p:cNvSpPr>
            <p:nvPr/>
          </p:nvSpPr>
          <p:spPr bwMode="auto">
            <a:xfrm>
              <a:off x="3774" y="2754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6" name="Oval 39"/>
            <p:cNvSpPr>
              <a:spLocks noChangeArrowheads="1"/>
            </p:cNvSpPr>
            <p:nvPr/>
          </p:nvSpPr>
          <p:spPr bwMode="auto">
            <a:xfrm>
              <a:off x="3557" y="1272"/>
              <a:ext cx="45" cy="43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54BDB171-1AF7-4C21-9547-A1A98F131F94}" type="slidenum">
              <a:rPr lang="en-GB" smtClean="0"/>
              <a:pPr defTabSz="914179"/>
              <a:t>33</a:t>
            </a:fld>
            <a:endParaRPr lang="en-GB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443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Center locations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it’s closest to. (Thus each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“owns” a set of data points)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endParaRPr lang="en-GB" sz="2100" dirty="0">
              <a:latin typeface="Tahoma" pitchFamily="34" charset="0"/>
              <a:hlinkClick r:id="rId3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endParaRPr lang="en-US" altLang="zh-TW" sz="2100" dirty="0">
              <a:latin typeface="Tahoma" pitchFamily="34" charset="0"/>
              <a:ea typeface="新細明體" pitchFamily="18" charset="-12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36656" y="1218112"/>
            <a:ext cx="4561140" cy="4976117"/>
            <a:chOff x="1920" y="96"/>
            <a:chExt cx="3758" cy="3874"/>
          </a:xfrm>
        </p:grpSpPr>
        <p:pic>
          <p:nvPicPr>
            <p:cNvPr id="17415" name="Picture 28" descr="km-dat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9"/>
            <p:cNvGrpSpPr>
              <a:grpSpLocks/>
            </p:cNvGrpSpPr>
            <p:nvPr/>
          </p:nvGrpSpPr>
          <p:grpSpPr bwMode="auto">
            <a:xfrm>
              <a:off x="2448" y="816"/>
              <a:ext cx="3033" cy="2748"/>
              <a:chOff x="2158" y="822"/>
              <a:chExt cx="3256" cy="3010"/>
            </a:xfrm>
          </p:grpSpPr>
          <p:sp>
            <p:nvSpPr>
              <p:cNvPr id="17417" name="Oval 30"/>
              <p:cNvSpPr>
                <a:spLocks noChangeArrowheads="1"/>
              </p:cNvSpPr>
              <p:nvPr/>
            </p:nvSpPr>
            <p:spPr bwMode="auto">
              <a:xfrm>
                <a:off x="3502" y="3287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18" name="Oval 31"/>
              <p:cNvSpPr>
                <a:spLocks noChangeArrowheads="1"/>
              </p:cNvSpPr>
              <p:nvPr/>
            </p:nvSpPr>
            <p:spPr bwMode="auto">
              <a:xfrm>
                <a:off x="3744" y="337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19" name="Oval 32"/>
              <p:cNvSpPr>
                <a:spLocks noChangeArrowheads="1"/>
              </p:cNvSpPr>
              <p:nvPr/>
            </p:nvSpPr>
            <p:spPr bwMode="auto">
              <a:xfrm>
                <a:off x="4171" y="2811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0" name="Oval 33"/>
              <p:cNvSpPr>
                <a:spLocks noChangeArrowheads="1"/>
              </p:cNvSpPr>
              <p:nvPr/>
            </p:nvSpPr>
            <p:spPr bwMode="auto">
              <a:xfrm>
                <a:off x="3582" y="2945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1" name="Oval 34"/>
              <p:cNvSpPr>
                <a:spLocks noChangeArrowheads="1"/>
              </p:cNvSpPr>
              <p:nvPr/>
            </p:nvSpPr>
            <p:spPr bwMode="auto">
              <a:xfrm>
                <a:off x="3349" y="1321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2" name="Line 35"/>
              <p:cNvSpPr>
                <a:spLocks noChangeShapeType="1"/>
              </p:cNvSpPr>
              <p:nvPr/>
            </p:nvSpPr>
            <p:spPr bwMode="auto">
              <a:xfrm flipH="1">
                <a:off x="3771" y="822"/>
                <a:ext cx="1643" cy="135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3" name="Line 36"/>
              <p:cNvSpPr>
                <a:spLocks noChangeShapeType="1"/>
              </p:cNvSpPr>
              <p:nvPr/>
            </p:nvSpPr>
            <p:spPr bwMode="auto">
              <a:xfrm>
                <a:off x="3771" y="2181"/>
                <a:ext cx="123" cy="87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4" name="Line 37"/>
              <p:cNvSpPr>
                <a:spLocks noChangeShapeType="1"/>
              </p:cNvSpPr>
              <p:nvPr/>
            </p:nvSpPr>
            <p:spPr bwMode="auto">
              <a:xfrm>
                <a:off x="3894" y="3057"/>
                <a:ext cx="537" cy="3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5" name="Line 38"/>
              <p:cNvSpPr>
                <a:spLocks noChangeShapeType="1"/>
              </p:cNvSpPr>
              <p:nvPr/>
            </p:nvSpPr>
            <p:spPr bwMode="auto">
              <a:xfrm flipH="1">
                <a:off x="3640" y="3057"/>
                <a:ext cx="254" cy="10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6" name="Line 39"/>
              <p:cNvSpPr>
                <a:spLocks noChangeShapeType="1"/>
              </p:cNvSpPr>
              <p:nvPr/>
            </p:nvSpPr>
            <p:spPr bwMode="auto">
              <a:xfrm flipH="1" flipV="1">
                <a:off x="2158" y="2796"/>
                <a:ext cx="1490" cy="36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7" name="Line 40"/>
              <p:cNvSpPr>
                <a:spLocks noChangeShapeType="1"/>
              </p:cNvSpPr>
              <p:nvPr/>
            </p:nvSpPr>
            <p:spPr bwMode="auto">
              <a:xfrm flipH="1">
                <a:off x="3617" y="3164"/>
                <a:ext cx="31" cy="66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8" name="Line 41"/>
              <p:cNvSpPr>
                <a:spLocks noChangeShapeType="1"/>
              </p:cNvSpPr>
              <p:nvPr/>
            </p:nvSpPr>
            <p:spPr bwMode="auto">
              <a:xfrm flipH="1">
                <a:off x="2158" y="2181"/>
                <a:ext cx="1605" cy="14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5005DB30-06EE-4C09-91B0-CC87FBF38AB2}" type="slidenum">
              <a:rPr lang="en-GB" smtClean="0"/>
              <a:pPr defTabSz="914179"/>
              <a:t>34</a:t>
            </a:fld>
            <a:endParaRPr lang="en-GB" dirty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508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“owns” a set of data points)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US" altLang="zh-TW" sz="2100" dirty="0">
              <a:latin typeface="Tahoma" pitchFamily="34" charset="0"/>
              <a:ea typeface="新細明體" pitchFamily="18" charset="-12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336656" y="1218112"/>
            <a:ext cx="4495981" cy="5045230"/>
            <a:chOff x="1920" y="96"/>
            <a:chExt cx="3758" cy="3874"/>
          </a:xfrm>
        </p:grpSpPr>
        <p:pic>
          <p:nvPicPr>
            <p:cNvPr id="18439" name="Picture 48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0" name="Oval 49"/>
            <p:cNvSpPr>
              <a:spLocks noChangeArrowheads="1"/>
            </p:cNvSpPr>
            <p:nvPr/>
          </p:nvSpPr>
          <p:spPr bwMode="auto">
            <a:xfrm>
              <a:off x="3700" y="3066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1" name="Oval 50"/>
            <p:cNvSpPr>
              <a:spLocks noChangeArrowheads="1"/>
            </p:cNvSpPr>
            <p:nvPr/>
          </p:nvSpPr>
          <p:spPr bwMode="auto">
            <a:xfrm>
              <a:off x="3925" y="3148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2" name="Oval 51"/>
            <p:cNvSpPr>
              <a:spLocks noChangeArrowheads="1"/>
            </p:cNvSpPr>
            <p:nvPr/>
          </p:nvSpPr>
          <p:spPr bwMode="auto">
            <a:xfrm>
              <a:off x="4323" y="2632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3" name="Oval 52"/>
            <p:cNvSpPr>
              <a:spLocks noChangeArrowheads="1"/>
            </p:cNvSpPr>
            <p:nvPr/>
          </p:nvSpPr>
          <p:spPr bwMode="auto">
            <a:xfrm>
              <a:off x="3774" y="2754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4" name="Oval 53"/>
            <p:cNvSpPr>
              <a:spLocks noChangeArrowheads="1"/>
            </p:cNvSpPr>
            <p:nvPr/>
          </p:nvSpPr>
          <p:spPr bwMode="auto">
            <a:xfrm>
              <a:off x="3557" y="1272"/>
              <a:ext cx="45" cy="43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5" name="Line 54"/>
            <p:cNvSpPr>
              <a:spLocks noChangeShapeType="1"/>
            </p:cNvSpPr>
            <p:nvPr/>
          </p:nvSpPr>
          <p:spPr bwMode="auto">
            <a:xfrm flipH="1">
              <a:off x="3951" y="816"/>
              <a:ext cx="1530" cy="124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6" name="Line 55"/>
            <p:cNvSpPr>
              <a:spLocks noChangeShapeType="1"/>
            </p:cNvSpPr>
            <p:nvPr/>
          </p:nvSpPr>
          <p:spPr bwMode="auto">
            <a:xfrm>
              <a:off x="3951" y="2057"/>
              <a:ext cx="114" cy="79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7" name="Line 56"/>
            <p:cNvSpPr>
              <a:spLocks noChangeShapeType="1"/>
            </p:cNvSpPr>
            <p:nvPr/>
          </p:nvSpPr>
          <p:spPr bwMode="auto">
            <a:xfrm>
              <a:off x="4065" y="2856"/>
              <a:ext cx="500" cy="3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8" name="Line 57"/>
            <p:cNvSpPr>
              <a:spLocks noChangeShapeType="1"/>
            </p:cNvSpPr>
            <p:nvPr/>
          </p:nvSpPr>
          <p:spPr bwMode="auto">
            <a:xfrm flipH="1">
              <a:off x="3828" y="2856"/>
              <a:ext cx="237" cy="9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9" name="Line 58"/>
            <p:cNvSpPr>
              <a:spLocks noChangeShapeType="1"/>
            </p:cNvSpPr>
            <p:nvPr/>
          </p:nvSpPr>
          <p:spPr bwMode="auto">
            <a:xfrm flipH="1" flipV="1">
              <a:off x="2448" y="2618"/>
              <a:ext cx="1388" cy="3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0" name="Line 59"/>
            <p:cNvSpPr>
              <a:spLocks noChangeShapeType="1"/>
            </p:cNvSpPr>
            <p:nvPr/>
          </p:nvSpPr>
          <p:spPr bwMode="auto">
            <a:xfrm flipH="1">
              <a:off x="3807" y="2954"/>
              <a:ext cx="29" cy="61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1" name="Line 60"/>
            <p:cNvSpPr>
              <a:spLocks noChangeShapeType="1"/>
            </p:cNvSpPr>
            <p:nvPr/>
          </p:nvSpPr>
          <p:spPr bwMode="auto">
            <a:xfrm flipH="1">
              <a:off x="2448" y="2057"/>
              <a:ext cx="1495" cy="1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2" name="Oval 61"/>
            <p:cNvSpPr>
              <a:spLocks noChangeAspect="1" noChangeArrowheads="1"/>
            </p:cNvSpPr>
            <p:nvPr/>
          </p:nvSpPr>
          <p:spPr bwMode="auto">
            <a:xfrm>
              <a:off x="3936" y="1152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3" name="Oval 62"/>
            <p:cNvSpPr>
              <a:spLocks noChangeAspect="1" noChangeArrowheads="1"/>
            </p:cNvSpPr>
            <p:nvPr/>
          </p:nvSpPr>
          <p:spPr bwMode="auto">
            <a:xfrm>
              <a:off x="4032" y="3168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4" name="Oval 63"/>
            <p:cNvSpPr>
              <a:spLocks noChangeAspect="1" noChangeArrowheads="1"/>
            </p:cNvSpPr>
            <p:nvPr/>
          </p:nvSpPr>
          <p:spPr bwMode="auto">
            <a:xfrm>
              <a:off x="3120" y="2976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5" name="Oval 64"/>
            <p:cNvSpPr>
              <a:spLocks noChangeAspect="1" noChangeArrowheads="1"/>
            </p:cNvSpPr>
            <p:nvPr/>
          </p:nvSpPr>
          <p:spPr bwMode="auto">
            <a:xfrm>
              <a:off x="3264" y="2544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6" name="Oval 65"/>
            <p:cNvSpPr>
              <a:spLocks noChangeAspect="1" noChangeArrowheads="1"/>
            </p:cNvSpPr>
            <p:nvPr/>
          </p:nvSpPr>
          <p:spPr bwMode="auto">
            <a:xfrm>
              <a:off x="4656" y="2064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7" name="Freeform 66"/>
            <p:cNvSpPr>
              <a:spLocks/>
            </p:cNvSpPr>
            <p:nvPr/>
          </p:nvSpPr>
          <p:spPr bwMode="auto">
            <a:xfrm>
              <a:off x="3587" y="1129"/>
              <a:ext cx="314" cy="92"/>
            </a:xfrm>
            <a:custGeom>
              <a:avLst/>
              <a:gdLst>
                <a:gd name="T0" fmla="*/ 0 w 314"/>
                <a:gd name="T1" fmla="*/ 92 h 92"/>
                <a:gd name="T2" fmla="*/ 138 w 314"/>
                <a:gd name="T3" fmla="*/ 0 h 92"/>
                <a:gd name="T4" fmla="*/ 222 w 314"/>
                <a:gd name="T5" fmla="*/ 8 h 92"/>
                <a:gd name="T6" fmla="*/ 314 w 314"/>
                <a:gd name="T7" fmla="*/ 15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4"/>
                <a:gd name="T13" fmla="*/ 0 h 92"/>
                <a:gd name="T14" fmla="*/ 314 w 314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4" h="92">
                  <a:moveTo>
                    <a:pt x="0" y="92"/>
                  </a:moveTo>
                  <a:cubicBezTo>
                    <a:pt x="16" y="21"/>
                    <a:pt x="78" y="21"/>
                    <a:pt x="138" y="0"/>
                  </a:cubicBezTo>
                  <a:cubicBezTo>
                    <a:pt x="166" y="3"/>
                    <a:pt x="194" y="6"/>
                    <a:pt x="222" y="8"/>
                  </a:cubicBezTo>
                  <a:cubicBezTo>
                    <a:pt x="253" y="11"/>
                    <a:pt x="314" y="15"/>
                    <a:pt x="314" y="15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8" name="Freeform 67"/>
            <p:cNvSpPr>
              <a:spLocks/>
            </p:cNvSpPr>
            <p:nvPr/>
          </p:nvSpPr>
          <p:spPr bwMode="auto">
            <a:xfrm>
              <a:off x="4424" y="2227"/>
              <a:ext cx="268" cy="407"/>
            </a:xfrm>
            <a:custGeom>
              <a:avLst/>
              <a:gdLst>
                <a:gd name="T0" fmla="*/ 0 w 268"/>
                <a:gd name="T1" fmla="*/ 407 h 407"/>
                <a:gd name="T2" fmla="*/ 123 w 268"/>
                <a:gd name="T3" fmla="*/ 323 h 407"/>
                <a:gd name="T4" fmla="*/ 161 w 268"/>
                <a:gd name="T5" fmla="*/ 284 h 407"/>
                <a:gd name="T6" fmla="*/ 192 w 268"/>
                <a:gd name="T7" fmla="*/ 238 h 407"/>
                <a:gd name="T8" fmla="*/ 253 w 268"/>
                <a:gd name="T9" fmla="*/ 115 h 407"/>
                <a:gd name="T10" fmla="*/ 268 w 268"/>
                <a:gd name="T11" fmla="*/ 0 h 4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8"/>
                <a:gd name="T19" fmla="*/ 0 h 407"/>
                <a:gd name="T20" fmla="*/ 268 w 268"/>
                <a:gd name="T21" fmla="*/ 407 h 4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8" h="407">
                  <a:moveTo>
                    <a:pt x="0" y="407"/>
                  </a:moveTo>
                  <a:cubicBezTo>
                    <a:pt x="43" y="379"/>
                    <a:pt x="86" y="360"/>
                    <a:pt x="123" y="323"/>
                  </a:cubicBezTo>
                  <a:cubicBezTo>
                    <a:pt x="136" y="310"/>
                    <a:pt x="148" y="297"/>
                    <a:pt x="161" y="284"/>
                  </a:cubicBezTo>
                  <a:cubicBezTo>
                    <a:pt x="174" y="271"/>
                    <a:pt x="192" y="238"/>
                    <a:pt x="192" y="238"/>
                  </a:cubicBezTo>
                  <a:cubicBezTo>
                    <a:pt x="206" y="193"/>
                    <a:pt x="238" y="159"/>
                    <a:pt x="253" y="115"/>
                  </a:cubicBezTo>
                  <a:cubicBezTo>
                    <a:pt x="257" y="84"/>
                    <a:pt x="268" y="33"/>
                    <a:pt x="268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9" name="Freeform 68"/>
            <p:cNvSpPr>
              <a:spLocks/>
            </p:cNvSpPr>
            <p:nvPr/>
          </p:nvSpPr>
          <p:spPr bwMode="auto">
            <a:xfrm>
              <a:off x="3393" y="2621"/>
              <a:ext cx="378" cy="98"/>
            </a:xfrm>
            <a:custGeom>
              <a:avLst/>
              <a:gdLst>
                <a:gd name="T0" fmla="*/ 378 w 378"/>
                <a:gd name="T1" fmla="*/ 98 h 98"/>
                <a:gd name="T2" fmla="*/ 71 w 378"/>
                <a:gd name="T3" fmla="*/ 21 h 98"/>
                <a:gd name="T4" fmla="*/ 25 w 378"/>
                <a:gd name="T5" fmla="*/ 6 h 98"/>
                <a:gd name="T6" fmla="*/ 2 w 378"/>
                <a:gd name="T7" fmla="*/ 13 h 98"/>
                <a:gd name="T8" fmla="*/ 9 w 378"/>
                <a:gd name="T9" fmla="*/ 13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98"/>
                <a:gd name="T17" fmla="*/ 378 w 378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98">
                  <a:moveTo>
                    <a:pt x="378" y="98"/>
                  </a:moveTo>
                  <a:cubicBezTo>
                    <a:pt x="314" y="0"/>
                    <a:pt x="172" y="27"/>
                    <a:pt x="71" y="21"/>
                  </a:cubicBezTo>
                  <a:cubicBezTo>
                    <a:pt x="68" y="20"/>
                    <a:pt x="29" y="6"/>
                    <a:pt x="25" y="6"/>
                  </a:cubicBezTo>
                  <a:cubicBezTo>
                    <a:pt x="17" y="6"/>
                    <a:pt x="9" y="10"/>
                    <a:pt x="2" y="13"/>
                  </a:cubicBezTo>
                  <a:cubicBezTo>
                    <a:pt x="0" y="14"/>
                    <a:pt x="7" y="13"/>
                    <a:pt x="9" y="1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60" name="Freeform 69"/>
            <p:cNvSpPr>
              <a:spLocks/>
            </p:cNvSpPr>
            <p:nvPr/>
          </p:nvSpPr>
          <p:spPr bwMode="auto">
            <a:xfrm>
              <a:off x="3279" y="3049"/>
              <a:ext cx="400" cy="138"/>
            </a:xfrm>
            <a:custGeom>
              <a:avLst/>
              <a:gdLst>
                <a:gd name="T0" fmla="*/ 400 w 400"/>
                <a:gd name="T1" fmla="*/ 107 h 138"/>
                <a:gd name="T2" fmla="*/ 323 w 400"/>
                <a:gd name="T3" fmla="*/ 138 h 138"/>
                <a:gd name="T4" fmla="*/ 200 w 400"/>
                <a:gd name="T5" fmla="*/ 131 h 138"/>
                <a:gd name="T6" fmla="*/ 39 w 400"/>
                <a:gd name="T7" fmla="*/ 23 h 138"/>
                <a:gd name="T8" fmla="*/ 23 w 400"/>
                <a:gd name="T9" fmla="*/ 8 h 138"/>
                <a:gd name="T10" fmla="*/ 0 w 400"/>
                <a:gd name="T11" fmla="*/ 0 h 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0"/>
                <a:gd name="T19" fmla="*/ 0 h 138"/>
                <a:gd name="T20" fmla="*/ 400 w 400"/>
                <a:gd name="T21" fmla="*/ 138 h 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0" h="138">
                  <a:moveTo>
                    <a:pt x="400" y="107"/>
                  </a:moveTo>
                  <a:cubicBezTo>
                    <a:pt x="374" y="125"/>
                    <a:pt x="355" y="131"/>
                    <a:pt x="323" y="138"/>
                  </a:cubicBezTo>
                  <a:cubicBezTo>
                    <a:pt x="282" y="136"/>
                    <a:pt x="241" y="137"/>
                    <a:pt x="200" y="131"/>
                  </a:cubicBezTo>
                  <a:cubicBezTo>
                    <a:pt x="151" y="124"/>
                    <a:pt x="101" y="44"/>
                    <a:pt x="39" y="23"/>
                  </a:cubicBezTo>
                  <a:cubicBezTo>
                    <a:pt x="34" y="18"/>
                    <a:pt x="29" y="12"/>
                    <a:pt x="23" y="8"/>
                  </a:cubicBezTo>
                  <a:cubicBezTo>
                    <a:pt x="16" y="4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61" name="Freeform 70"/>
            <p:cNvSpPr>
              <a:spLocks/>
            </p:cNvSpPr>
            <p:nvPr/>
          </p:nvSpPr>
          <p:spPr bwMode="auto">
            <a:xfrm>
              <a:off x="3867" y="3241"/>
              <a:ext cx="191" cy="169"/>
            </a:xfrm>
            <a:custGeom>
              <a:avLst/>
              <a:gdLst>
                <a:gd name="T0" fmla="*/ 50 w 191"/>
                <a:gd name="T1" fmla="*/ 0 h 169"/>
                <a:gd name="T2" fmla="*/ 50 w 191"/>
                <a:gd name="T3" fmla="*/ 169 h 169"/>
                <a:gd name="T4" fmla="*/ 134 w 191"/>
                <a:gd name="T5" fmla="*/ 161 h 169"/>
                <a:gd name="T6" fmla="*/ 180 w 191"/>
                <a:gd name="T7" fmla="*/ 84 h 169"/>
                <a:gd name="T8" fmla="*/ 188 w 191"/>
                <a:gd name="T9" fmla="*/ 38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69"/>
                <a:gd name="T17" fmla="*/ 191 w 191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69">
                  <a:moveTo>
                    <a:pt x="50" y="0"/>
                  </a:moveTo>
                  <a:cubicBezTo>
                    <a:pt x="24" y="51"/>
                    <a:pt x="0" y="122"/>
                    <a:pt x="50" y="169"/>
                  </a:cubicBezTo>
                  <a:cubicBezTo>
                    <a:pt x="78" y="166"/>
                    <a:pt x="107" y="167"/>
                    <a:pt x="134" y="161"/>
                  </a:cubicBezTo>
                  <a:cubicBezTo>
                    <a:pt x="157" y="156"/>
                    <a:pt x="164" y="101"/>
                    <a:pt x="180" y="84"/>
                  </a:cubicBezTo>
                  <a:cubicBezTo>
                    <a:pt x="191" y="54"/>
                    <a:pt x="188" y="69"/>
                    <a:pt x="188" y="3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4EDE4E4C-A456-4AD4-9F2A-B958DC9D44EC}" type="slidenum">
              <a:rPr lang="en-GB" smtClean="0"/>
              <a:pPr defTabSz="914179"/>
              <a:t>35</a:t>
            </a:fld>
            <a:endParaRPr lang="en-GB" dirty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9884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K=5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centre “owns” a set of data points)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…and jumps there</a:t>
            </a: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336656" y="1218112"/>
            <a:ext cx="4561140" cy="5045230"/>
            <a:chOff x="1920" y="96"/>
            <a:chExt cx="3758" cy="3874"/>
          </a:xfrm>
        </p:grpSpPr>
        <p:pic>
          <p:nvPicPr>
            <p:cNvPr id="19463" name="Picture 42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4" name="Oval 43"/>
            <p:cNvSpPr>
              <a:spLocks noChangeAspect="1" noChangeArrowheads="1"/>
            </p:cNvSpPr>
            <p:nvPr/>
          </p:nvSpPr>
          <p:spPr bwMode="auto">
            <a:xfrm>
              <a:off x="3936" y="1152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5" name="Oval 44"/>
            <p:cNvSpPr>
              <a:spLocks noChangeAspect="1" noChangeArrowheads="1"/>
            </p:cNvSpPr>
            <p:nvPr/>
          </p:nvSpPr>
          <p:spPr bwMode="auto">
            <a:xfrm>
              <a:off x="4032" y="3168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6" name="Oval 45"/>
            <p:cNvSpPr>
              <a:spLocks noChangeAspect="1" noChangeArrowheads="1"/>
            </p:cNvSpPr>
            <p:nvPr/>
          </p:nvSpPr>
          <p:spPr bwMode="auto">
            <a:xfrm>
              <a:off x="3120" y="2976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7" name="Oval 46"/>
            <p:cNvSpPr>
              <a:spLocks noChangeAspect="1" noChangeArrowheads="1"/>
            </p:cNvSpPr>
            <p:nvPr/>
          </p:nvSpPr>
          <p:spPr bwMode="auto">
            <a:xfrm>
              <a:off x="3264" y="2544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8" name="Oval 47"/>
            <p:cNvSpPr>
              <a:spLocks noChangeAspect="1" noChangeArrowheads="1"/>
            </p:cNvSpPr>
            <p:nvPr/>
          </p:nvSpPr>
          <p:spPr bwMode="auto">
            <a:xfrm>
              <a:off x="4656" y="2064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9" name="Freeform 48"/>
            <p:cNvSpPr>
              <a:spLocks/>
            </p:cNvSpPr>
            <p:nvPr/>
          </p:nvSpPr>
          <p:spPr bwMode="auto">
            <a:xfrm>
              <a:off x="3587" y="1129"/>
              <a:ext cx="314" cy="92"/>
            </a:xfrm>
            <a:custGeom>
              <a:avLst/>
              <a:gdLst>
                <a:gd name="T0" fmla="*/ 0 w 314"/>
                <a:gd name="T1" fmla="*/ 92 h 92"/>
                <a:gd name="T2" fmla="*/ 138 w 314"/>
                <a:gd name="T3" fmla="*/ 0 h 92"/>
                <a:gd name="T4" fmla="*/ 222 w 314"/>
                <a:gd name="T5" fmla="*/ 8 h 92"/>
                <a:gd name="T6" fmla="*/ 314 w 314"/>
                <a:gd name="T7" fmla="*/ 15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4"/>
                <a:gd name="T13" fmla="*/ 0 h 92"/>
                <a:gd name="T14" fmla="*/ 314 w 314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4" h="92">
                  <a:moveTo>
                    <a:pt x="0" y="92"/>
                  </a:moveTo>
                  <a:cubicBezTo>
                    <a:pt x="16" y="21"/>
                    <a:pt x="78" y="21"/>
                    <a:pt x="138" y="0"/>
                  </a:cubicBezTo>
                  <a:cubicBezTo>
                    <a:pt x="166" y="3"/>
                    <a:pt x="194" y="6"/>
                    <a:pt x="222" y="8"/>
                  </a:cubicBezTo>
                  <a:cubicBezTo>
                    <a:pt x="253" y="11"/>
                    <a:pt x="314" y="15"/>
                    <a:pt x="314" y="15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0" name="Freeform 49"/>
            <p:cNvSpPr>
              <a:spLocks/>
            </p:cNvSpPr>
            <p:nvPr/>
          </p:nvSpPr>
          <p:spPr bwMode="auto">
            <a:xfrm>
              <a:off x="4424" y="2227"/>
              <a:ext cx="268" cy="407"/>
            </a:xfrm>
            <a:custGeom>
              <a:avLst/>
              <a:gdLst>
                <a:gd name="T0" fmla="*/ 0 w 268"/>
                <a:gd name="T1" fmla="*/ 407 h 407"/>
                <a:gd name="T2" fmla="*/ 123 w 268"/>
                <a:gd name="T3" fmla="*/ 323 h 407"/>
                <a:gd name="T4" fmla="*/ 161 w 268"/>
                <a:gd name="T5" fmla="*/ 284 h 407"/>
                <a:gd name="T6" fmla="*/ 192 w 268"/>
                <a:gd name="T7" fmla="*/ 238 h 407"/>
                <a:gd name="T8" fmla="*/ 253 w 268"/>
                <a:gd name="T9" fmla="*/ 115 h 407"/>
                <a:gd name="T10" fmla="*/ 268 w 268"/>
                <a:gd name="T11" fmla="*/ 0 h 4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8"/>
                <a:gd name="T19" fmla="*/ 0 h 407"/>
                <a:gd name="T20" fmla="*/ 268 w 268"/>
                <a:gd name="T21" fmla="*/ 407 h 4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8" h="407">
                  <a:moveTo>
                    <a:pt x="0" y="407"/>
                  </a:moveTo>
                  <a:cubicBezTo>
                    <a:pt x="43" y="379"/>
                    <a:pt x="86" y="360"/>
                    <a:pt x="123" y="323"/>
                  </a:cubicBezTo>
                  <a:cubicBezTo>
                    <a:pt x="136" y="310"/>
                    <a:pt x="148" y="297"/>
                    <a:pt x="161" y="284"/>
                  </a:cubicBezTo>
                  <a:cubicBezTo>
                    <a:pt x="174" y="271"/>
                    <a:pt x="192" y="238"/>
                    <a:pt x="192" y="238"/>
                  </a:cubicBezTo>
                  <a:cubicBezTo>
                    <a:pt x="206" y="193"/>
                    <a:pt x="238" y="159"/>
                    <a:pt x="253" y="115"/>
                  </a:cubicBezTo>
                  <a:cubicBezTo>
                    <a:pt x="257" y="84"/>
                    <a:pt x="268" y="33"/>
                    <a:pt x="268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1" name="Freeform 50"/>
            <p:cNvSpPr>
              <a:spLocks/>
            </p:cNvSpPr>
            <p:nvPr/>
          </p:nvSpPr>
          <p:spPr bwMode="auto">
            <a:xfrm>
              <a:off x="3393" y="2621"/>
              <a:ext cx="378" cy="98"/>
            </a:xfrm>
            <a:custGeom>
              <a:avLst/>
              <a:gdLst>
                <a:gd name="T0" fmla="*/ 378 w 378"/>
                <a:gd name="T1" fmla="*/ 98 h 98"/>
                <a:gd name="T2" fmla="*/ 71 w 378"/>
                <a:gd name="T3" fmla="*/ 21 h 98"/>
                <a:gd name="T4" fmla="*/ 25 w 378"/>
                <a:gd name="T5" fmla="*/ 6 h 98"/>
                <a:gd name="T6" fmla="*/ 2 w 378"/>
                <a:gd name="T7" fmla="*/ 13 h 98"/>
                <a:gd name="T8" fmla="*/ 9 w 378"/>
                <a:gd name="T9" fmla="*/ 13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98"/>
                <a:gd name="T17" fmla="*/ 378 w 378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98">
                  <a:moveTo>
                    <a:pt x="378" y="98"/>
                  </a:moveTo>
                  <a:cubicBezTo>
                    <a:pt x="314" y="0"/>
                    <a:pt x="172" y="27"/>
                    <a:pt x="71" y="21"/>
                  </a:cubicBezTo>
                  <a:cubicBezTo>
                    <a:pt x="68" y="20"/>
                    <a:pt x="29" y="6"/>
                    <a:pt x="25" y="6"/>
                  </a:cubicBezTo>
                  <a:cubicBezTo>
                    <a:pt x="17" y="6"/>
                    <a:pt x="9" y="10"/>
                    <a:pt x="2" y="13"/>
                  </a:cubicBezTo>
                  <a:cubicBezTo>
                    <a:pt x="0" y="14"/>
                    <a:pt x="7" y="13"/>
                    <a:pt x="9" y="1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2" name="Freeform 51"/>
            <p:cNvSpPr>
              <a:spLocks/>
            </p:cNvSpPr>
            <p:nvPr/>
          </p:nvSpPr>
          <p:spPr bwMode="auto">
            <a:xfrm>
              <a:off x="3279" y="3049"/>
              <a:ext cx="400" cy="138"/>
            </a:xfrm>
            <a:custGeom>
              <a:avLst/>
              <a:gdLst>
                <a:gd name="T0" fmla="*/ 400 w 400"/>
                <a:gd name="T1" fmla="*/ 107 h 138"/>
                <a:gd name="T2" fmla="*/ 323 w 400"/>
                <a:gd name="T3" fmla="*/ 138 h 138"/>
                <a:gd name="T4" fmla="*/ 200 w 400"/>
                <a:gd name="T5" fmla="*/ 131 h 138"/>
                <a:gd name="T6" fmla="*/ 39 w 400"/>
                <a:gd name="T7" fmla="*/ 23 h 138"/>
                <a:gd name="T8" fmla="*/ 23 w 400"/>
                <a:gd name="T9" fmla="*/ 8 h 138"/>
                <a:gd name="T10" fmla="*/ 0 w 400"/>
                <a:gd name="T11" fmla="*/ 0 h 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0"/>
                <a:gd name="T19" fmla="*/ 0 h 138"/>
                <a:gd name="T20" fmla="*/ 400 w 400"/>
                <a:gd name="T21" fmla="*/ 138 h 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0" h="138">
                  <a:moveTo>
                    <a:pt x="400" y="107"/>
                  </a:moveTo>
                  <a:cubicBezTo>
                    <a:pt x="374" y="125"/>
                    <a:pt x="355" y="131"/>
                    <a:pt x="323" y="138"/>
                  </a:cubicBezTo>
                  <a:cubicBezTo>
                    <a:pt x="282" y="136"/>
                    <a:pt x="241" y="137"/>
                    <a:pt x="200" y="131"/>
                  </a:cubicBezTo>
                  <a:cubicBezTo>
                    <a:pt x="151" y="124"/>
                    <a:pt x="101" y="44"/>
                    <a:pt x="39" y="23"/>
                  </a:cubicBezTo>
                  <a:cubicBezTo>
                    <a:pt x="34" y="18"/>
                    <a:pt x="29" y="12"/>
                    <a:pt x="23" y="8"/>
                  </a:cubicBezTo>
                  <a:cubicBezTo>
                    <a:pt x="16" y="4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3" name="Freeform 52"/>
            <p:cNvSpPr>
              <a:spLocks/>
            </p:cNvSpPr>
            <p:nvPr/>
          </p:nvSpPr>
          <p:spPr bwMode="auto">
            <a:xfrm>
              <a:off x="3867" y="3241"/>
              <a:ext cx="191" cy="169"/>
            </a:xfrm>
            <a:custGeom>
              <a:avLst/>
              <a:gdLst>
                <a:gd name="T0" fmla="*/ 50 w 191"/>
                <a:gd name="T1" fmla="*/ 0 h 169"/>
                <a:gd name="T2" fmla="*/ 50 w 191"/>
                <a:gd name="T3" fmla="*/ 169 h 169"/>
                <a:gd name="T4" fmla="*/ 134 w 191"/>
                <a:gd name="T5" fmla="*/ 161 h 169"/>
                <a:gd name="T6" fmla="*/ 180 w 191"/>
                <a:gd name="T7" fmla="*/ 84 h 169"/>
                <a:gd name="T8" fmla="*/ 188 w 191"/>
                <a:gd name="T9" fmla="*/ 38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69"/>
                <a:gd name="T17" fmla="*/ 191 w 191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69">
                  <a:moveTo>
                    <a:pt x="50" y="0"/>
                  </a:moveTo>
                  <a:cubicBezTo>
                    <a:pt x="24" y="51"/>
                    <a:pt x="0" y="122"/>
                    <a:pt x="50" y="169"/>
                  </a:cubicBezTo>
                  <a:cubicBezTo>
                    <a:pt x="78" y="166"/>
                    <a:pt x="107" y="167"/>
                    <a:pt x="134" y="161"/>
                  </a:cubicBezTo>
                  <a:cubicBezTo>
                    <a:pt x="157" y="156"/>
                    <a:pt x="164" y="101"/>
                    <a:pt x="180" y="84"/>
                  </a:cubicBezTo>
                  <a:cubicBezTo>
                    <a:pt x="191" y="54"/>
                    <a:pt x="188" y="69"/>
                    <a:pt x="188" y="3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71ED637B-C1A8-48B4-A222-20AD7350938A}" type="slidenum">
              <a:rPr lang="en-GB" smtClean="0"/>
              <a:pPr defTabSz="914179"/>
              <a:t>36</a:t>
            </a:fld>
            <a:endParaRPr lang="en-GB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58932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K=5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centre “owns” a set of data points)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…and jumps there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…Repeat until terminated!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36656" y="1218112"/>
            <a:ext cx="4495981" cy="4976117"/>
            <a:chOff x="248" y="846"/>
            <a:chExt cx="3312" cy="3456"/>
          </a:xfrm>
        </p:grpSpPr>
        <p:pic>
          <p:nvPicPr>
            <p:cNvPr id="20493" name="Picture 18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8" y="846"/>
              <a:ext cx="3312" cy="3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4" name="Oval 19"/>
            <p:cNvSpPr>
              <a:spLocks noChangeArrowheads="1"/>
            </p:cNvSpPr>
            <p:nvPr/>
          </p:nvSpPr>
          <p:spPr bwMode="auto">
            <a:xfrm>
              <a:off x="1976" y="3342"/>
              <a:ext cx="39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5" name="Oval 20"/>
            <p:cNvSpPr>
              <a:spLocks noChangeArrowheads="1"/>
            </p:cNvSpPr>
            <p:nvPr/>
          </p:nvSpPr>
          <p:spPr bwMode="auto">
            <a:xfrm>
              <a:off x="2408" y="2910"/>
              <a:ext cx="40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6" name="Oval 21"/>
            <p:cNvSpPr>
              <a:spLocks noChangeArrowheads="1"/>
            </p:cNvSpPr>
            <p:nvPr/>
          </p:nvSpPr>
          <p:spPr bwMode="auto">
            <a:xfrm>
              <a:off x="3080" y="1910"/>
              <a:ext cx="39" cy="40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7" name="Oval 22"/>
            <p:cNvSpPr>
              <a:spLocks noChangeArrowheads="1"/>
            </p:cNvSpPr>
            <p:nvPr/>
          </p:nvSpPr>
          <p:spPr bwMode="auto">
            <a:xfrm>
              <a:off x="1160" y="3054"/>
              <a:ext cx="40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8" name="Oval 23"/>
            <p:cNvSpPr>
              <a:spLocks noChangeArrowheads="1"/>
            </p:cNvSpPr>
            <p:nvPr/>
          </p:nvSpPr>
          <p:spPr bwMode="auto">
            <a:xfrm>
              <a:off x="1880" y="1720"/>
              <a:ext cx="39" cy="38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  <p:cxnSp>
        <p:nvCxnSpPr>
          <p:cNvPr id="20487" name="Straight Connector 13"/>
          <p:cNvCxnSpPr>
            <a:cxnSpLocks noChangeShapeType="1"/>
          </p:cNvCxnSpPr>
          <p:nvPr/>
        </p:nvCxnSpPr>
        <p:spPr bwMode="auto">
          <a:xfrm flipV="1">
            <a:off x="2486907" y="3151829"/>
            <a:ext cx="847069" cy="55290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88" name="Straight Connector 15"/>
          <p:cNvCxnSpPr>
            <a:cxnSpLocks noChangeShapeType="1"/>
          </p:cNvCxnSpPr>
          <p:nvPr/>
        </p:nvCxnSpPr>
        <p:spPr bwMode="auto">
          <a:xfrm flipH="1">
            <a:off x="3333976" y="1424011"/>
            <a:ext cx="325796" cy="172781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89" name="Straight Connector 32"/>
          <p:cNvCxnSpPr>
            <a:cxnSpLocks noChangeShapeType="1"/>
          </p:cNvCxnSpPr>
          <p:nvPr/>
        </p:nvCxnSpPr>
        <p:spPr bwMode="auto">
          <a:xfrm>
            <a:off x="3333976" y="3151830"/>
            <a:ext cx="1433501" cy="96757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0" name="Straight Connector 34"/>
          <p:cNvCxnSpPr>
            <a:cxnSpLocks noChangeShapeType="1"/>
          </p:cNvCxnSpPr>
          <p:nvPr/>
        </p:nvCxnSpPr>
        <p:spPr bwMode="auto">
          <a:xfrm>
            <a:off x="857929" y="2598927"/>
            <a:ext cx="1628979" cy="110580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1" name="Straight Connector 42"/>
          <p:cNvCxnSpPr>
            <a:cxnSpLocks noChangeShapeType="1"/>
          </p:cNvCxnSpPr>
          <p:nvPr/>
        </p:nvCxnSpPr>
        <p:spPr bwMode="auto">
          <a:xfrm flipH="1">
            <a:off x="1770157" y="3704731"/>
            <a:ext cx="716751" cy="200426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2" name="Straight Connector 45"/>
          <p:cNvCxnSpPr>
            <a:cxnSpLocks noChangeShapeType="1"/>
          </p:cNvCxnSpPr>
          <p:nvPr/>
        </p:nvCxnSpPr>
        <p:spPr bwMode="auto">
          <a:xfrm>
            <a:off x="2421748" y="3912070"/>
            <a:ext cx="1759297" cy="179693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ABBF05-E448-CB4B-B185-6D7714DC3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>
                <a:solidFill>
                  <a:schemeClr val="tx1"/>
                </a:solidFill>
              </a:rPr>
              <a:t>Graph/Vertex Embedding</a:t>
            </a:r>
            <a:endParaRPr kumimoji="1" lang="zh-TW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30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1EB64-6344-F242-A847-27DB8436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Vertex Embedding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FD698B-D729-2B43-AE2D-4E7A5003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131"/>
            <a:ext cx="9144000" cy="35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63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8E41F-136A-1D4C-9C12-0684B7768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67835"/>
            <a:ext cx="6858000" cy="1790700"/>
          </a:xfrm>
        </p:spPr>
        <p:txBody>
          <a:bodyPr/>
          <a:lstStyle/>
          <a:p>
            <a:r>
              <a:rPr kumimoji="1" lang="en-US" altLang="zh-TW" b="1" dirty="0"/>
              <a:t>Idea behind the Neural Embedding Representation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7972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</a:t>
            </a:r>
            <a:r>
              <a:rPr lang="en-US" altLang="zh-TW"/>
              <a:t>s</a:t>
            </a:r>
            <a:r>
              <a:rPr lang="en-US"/>
              <a:t>tructure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2286000" y="2057400"/>
            <a:ext cx="4267200" cy="3810000"/>
            <a:chOff x="433" y="2447"/>
            <a:chExt cx="1542" cy="1406"/>
          </a:xfrm>
        </p:grpSpPr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590" y="2537"/>
              <a:ext cx="1270" cy="1135"/>
              <a:chOff x="452" y="1071"/>
              <a:chExt cx="1270" cy="1135"/>
            </a:xfrm>
          </p:grpSpPr>
          <p:sp>
            <p:nvSpPr>
              <p:cNvPr id="13317" name="Oval 5"/>
              <p:cNvSpPr>
                <a:spLocks noChangeArrowheads="1"/>
              </p:cNvSpPr>
              <p:nvPr/>
            </p:nvSpPr>
            <p:spPr bwMode="auto">
              <a:xfrm>
                <a:off x="514" y="1071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18" name="Oval 6"/>
              <p:cNvSpPr>
                <a:spLocks noChangeArrowheads="1"/>
              </p:cNvSpPr>
              <p:nvPr/>
            </p:nvSpPr>
            <p:spPr bwMode="auto">
              <a:xfrm>
                <a:off x="626" y="129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19" name="Oval 7"/>
              <p:cNvSpPr>
                <a:spLocks noChangeArrowheads="1"/>
              </p:cNvSpPr>
              <p:nvPr/>
            </p:nvSpPr>
            <p:spPr bwMode="auto">
              <a:xfrm>
                <a:off x="703" y="1479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0" name="Oval 8"/>
              <p:cNvSpPr>
                <a:spLocks noChangeArrowheads="1"/>
              </p:cNvSpPr>
              <p:nvPr/>
            </p:nvSpPr>
            <p:spPr bwMode="auto">
              <a:xfrm>
                <a:off x="884" y="129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1" name="Oval 9"/>
              <p:cNvSpPr>
                <a:spLocks noChangeArrowheads="1"/>
              </p:cNvSpPr>
              <p:nvPr/>
            </p:nvSpPr>
            <p:spPr bwMode="auto">
              <a:xfrm>
                <a:off x="452" y="1487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2" name="Oval 10"/>
              <p:cNvSpPr>
                <a:spLocks noChangeArrowheads="1"/>
              </p:cNvSpPr>
              <p:nvPr/>
            </p:nvSpPr>
            <p:spPr bwMode="auto">
              <a:xfrm>
                <a:off x="1474" y="107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3" name="Oval 11"/>
              <p:cNvSpPr>
                <a:spLocks noChangeArrowheads="1"/>
              </p:cNvSpPr>
              <p:nvPr/>
            </p:nvSpPr>
            <p:spPr bwMode="auto">
              <a:xfrm>
                <a:off x="1338" y="1294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4" name="Oval 12"/>
              <p:cNvSpPr>
                <a:spLocks noChangeArrowheads="1"/>
              </p:cNvSpPr>
              <p:nvPr/>
            </p:nvSpPr>
            <p:spPr bwMode="auto">
              <a:xfrm>
                <a:off x="1631" y="1270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5" name="Oval 13"/>
              <p:cNvSpPr>
                <a:spLocks noChangeArrowheads="1"/>
              </p:cNvSpPr>
              <p:nvPr/>
            </p:nvSpPr>
            <p:spPr bwMode="auto">
              <a:xfrm>
                <a:off x="1474" y="1486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6" name="Oval 14"/>
              <p:cNvSpPr>
                <a:spLocks noChangeArrowheads="1"/>
              </p:cNvSpPr>
              <p:nvPr/>
            </p:nvSpPr>
            <p:spPr bwMode="auto">
              <a:xfrm>
                <a:off x="930" y="197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7" name="Oval 15"/>
              <p:cNvSpPr>
                <a:spLocks noChangeArrowheads="1"/>
              </p:cNvSpPr>
              <p:nvPr/>
            </p:nvSpPr>
            <p:spPr bwMode="auto">
              <a:xfrm>
                <a:off x="1156" y="1842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8" name="Oval 16"/>
              <p:cNvSpPr>
                <a:spLocks noChangeArrowheads="1"/>
              </p:cNvSpPr>
              <p:nvPr/>
            </p:nvSpPr>
            <p:spPr bwMode="auto">
              <a:xfrm>
                <a:off x="1156" y="2115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9" name="Line 17"/>
              <p:cNvSpPr>
                <a:spLocks noChangeShapeType="1"/>
              </p:cNvSpPr>
              <p:nvPr/>
            </p:nvSpPr>
            <p:spPr bwMode="auto">
              <a:xfrm>
                <a:off x="556" y="1131"/>
                <a:ext cx="90" cy="1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0" name="Line 18"/>
              <p:cNvSpPr>
                <a:spLocks noChangeShapeType="1"/>
              </p:cNvSpPr>
              <p:nvPr/>
            </p:nvSpPr>
            <p:spPr bwMode="auto">
              <a:xfrm flipH="1">
                <a:off x="501" y="1117"/>
                <a:ext cx="45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1" name="Line 19"/>
              <p:cNvSpPr>
                <a:spLocks noChangeShapeType="1"/>
              </p:cNvSpPr>
              <p:nvPr/>
            </p:nvSpPr>
            <p:spPr bwMode="auto">
              <a:xfrm flipH="1">
                <a:off x="521" y="1365"/>
                <a:ext cx="136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2" name="Line 20"/>
              <p:cNvSpPr>
                <a:spLocks noChangeShapeType="1"/>
              </p:cNvSpPr>
              <p:nvPr/>
            </p:nvSpPr>
            <p:spPr bwMode="auto">
              <a:xfrm>
                <a:off x="657" y="1344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3" name="Line 21"/>
              <p:cNvSpPr>
                <a:spLocks noChangeShapeType="1"/>
              </p:cNvSpPr>
              <p:nvPr/>
            </p:nvSpPr>
            <p:spPr bwMode="auto">
              <a:xfrm>
                <a:off x="476" y="1525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4" name="Line 22"/>
              <p:cNvSpPr>
                <a:spLocks noChangeShapeType="1"/>
              </p:cNvSpPr>
              <p:nvPr/>
            </p:nvSpPr>
            <p:spPr bwMode="auto">
              <a:xfrm flipH="1">
                <a:off x="748" y="1344"/>
                <a:ext cx="182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5" name="Line 23"/>
              <p:cNvSpPr>
                <a:spLocks noChangeShapeType="1"/>
              </p:cNvSpPr>
              <p:nvPr/>
            </p:nvSpPr>
            <p:spPr bwMode="auto">
              <a:xfrm>
                <a:off x="567" y="1117"/>
                <a:ext cx="363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6" name="Line 24"/>
              <p:cNvSpPr>
                <a:spLocks noChangeShapeType="1"/>
              </p:cNvSpPr>
              <p:nvPr/>
            </p:nvSpPr>
            <p:spPr bwMode="auto">
              <a:xfrm flipV="1">
                <a:off x="1383" y="1123"/>
                <a:ext cx="136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7" name="Line 25"/>
              <p:cNvSpPr>
                <a:spLocks noChangeShapeType="1"/>
              </p:cNvSpPr>
              <p:nvPr/>
            </p:nvSpPr>
            <p:spPr bwMode="auto">
              <a:xfrm>
                <a:off x="1519" y="1123"/>
                <a:ext cx="136" cy="1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8" name="Line 26"/>
              <p:cNvSpPr>
                <a:spLocks noChangeShapeType="1"/>
              </p:cNvSpPr>
              <p:nvPr/>
            </p:nvSpPr>
            <p:spPr bwMode="auto">
              <a:xfrm>
                <a:off x="1383" y="1350"/>
                <a:ext cx="136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9" name="Line 27"/>
              <p:cNvSpPr>
                <a:spLocks noChangeShapeType="1"/>
              </p:cNvSpPr>
              <p:nvPr/>
            </p:nvSpPr>
            <p:spPr bwMode="auto">
              <a:xfrm flipH="1">
                <a:off x="1519" y="1350"/>
                <a:ext cx="136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0" name="Line 28"/>
              <p:cNvSpPr>
                <a:spLocks noChangeShapeType="1"/>
              </p:cNvSpPr>
              <p:nvPr/>
            </p:nvSpPr>
            <p:spPr bwMode="auto">
              <a:xfrm>
                <a:off x="930" y="1344"/>
                <a:ext cx="40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1" name="Line 29"/>
              <p:cNvSpPr>
                <a:spLocks noChangeShapeType="1"/>
              </p:cNvSpPr>
              <p:nvPr/>
            </p:nvSpPr>
            <p:spPr bwMode="auto">
              <a:xfrm flipV="1">
                <a:off x="1383" y="1305"/>
                <a:ext cx="272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2" name="Line 30"/>
              <p:cNvSpPr>
                <a:spLocks noChangeShapeType="1"/>
              </p:cNvSpPr>
              <p:nvPr/>
            </p:nvSpPr>
            <p:spPr bwMode="auto">
              <a:xfrm>
                <a:off x="1519" y="1117"/>
                <a:ext cx="0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3" name="Line 31"/>
              <p:cNvSpPr>
                <a:spLocks noChangeShapeType="1"/>
              </p:cNvSpPr>
              <p:nvPr/>
            </p:nvSpPr>
            <p:spPr bwMode="auto">
              <a:xfrm flipV="1">
                <a:off x="975" y="1888"/>
                <a:ext cx="227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4" name="Line 32"/>
              <p:cNvSpPr>
                <a:spLocks noChangeShapeType="1"/>
              </p:cNvSpPr>
              <p:nvPr/>
            </p:nvSpPr>
            <p:spPr bwMode="auto">
              <a:xfrm>
                <a:off x="1202" y="1888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5" name="Line 33"/>
              <p:cNvSpPr>
                <a:spLocks noChangeShapeType="1"/>
              </p:cNvSpPr>
              <p:nvPr/>
            </p:nvSpPr>
            <p:spPr bwMode="auto">
              <a:xfrm>
                <a:off x="975" y="2024"/>
                <a:ext cx="227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6" name="Line 34"/>
              <p:cNvSpPr>
                <a:spLocks noChangeShapeType="1"/>
              </p:cNvSpPr>
              <p:nvPr/>
            </p:nvSpPr>
            <p:spPr bwMode="auto">
              <a:xfrm>
                <a:off x="748" y="1525"/>
                <a:ext cx="227" cy="4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7" name="Line 35"/>
              <p:cNvSpPr>
                <a:spLocks noChangeShapeType="1"/>
              </p:cNvSpPr>
              <p:nvPr/>
            </p:nvSpPr>
            <p:spPr bwMode="auto">
              <a:xfrm flipV="1">
                <a:off x="1202" y="1525"/>
                <a:ext cx="317" cy="3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8" name="Oval 36"/>
              <p:cNvSpPr>
                <a:spLocks noChangeArrowheads="1"/>
              </p:cNvSpPr>
              <p:nvPr/>
            </p:nvSpPr>
            <p:spPr bwMode="auto">
              <a:xfrm>
                <a:off x="1338" y="1979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9" name="Line 37"/>
              <p:cNvSpPr>
                <a:spLocks noChangeShapeType="1"/>
              </p:cNvSpPr>
              <p:nvPr/>
            </p:nvSpPr>
            <p:spPr bwMode="auto">
              <a:xfrm>
                <a:off x="1202" y="1888"/>
                <a:ext cx="181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13350" name="Group 38"/>
            <p:cNvGrpSpPr>
              <a:grpSpLocks/>
            </p:cNvGrpSpPr>
            <p:nvPr/>
          </p:nvGrpSpPr>
          <p:grpSpPr bwMode="auto">
            <a:xfrm>
              <a:off x="433" y="2447"/>
              <a:ext cx="1542" cy="1406"/>
              <a:chOff x="525" y="1072"/>
              <a:chExt cx="1542" cy="1406"/>
            </a:xfrm>
          </p:grpSpPr>
          <p:sp>
            <p:nvSpPr>
              <p:cNvPr id="13351" name="Oval 39"/>
              <p:cNvSpPr>
                <a:spLocks noChangeArrowheads="1"/>
              </p:cNvSpPr>
              <p:nvPr/>
            </p:nvSpPr>
            <p:spPr bwMode="auto">
              <a:xfrm>
                <a:off x="525" y="1072"/>
                <a:ext cx="725" cy="680"/>
              </a:xfrm>
              <a:prstGeom prst="ellipse">
                <a:avLst/>
              </a:prstGeom>
              <a:noFill/>
              <a:ln w="19050" algn="ctr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52" name="Oval 40"/>
              <p:cNvSpPr>
                <a:spLocks noChangeArrowheads="1"/>
              </p:cNvSpPr>
              <p:nvPr/>
            </p:nvSpPr>
            <p:spPr bwMode="auto">
              <a:xfrm>
                <a:off x="1432" y="1072"/>
                <a:ext cx="635" cy="680"/>
              </a:xfrm>
              <a:prstGeom prst="ellipse">
                <a:avLst/>
              </a:prstGeom>
              <a:noFill/>
              <a:ln w="19050" algn="ctr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53" name="Oval 41"/>
              <p:cNvSpPr>
                <a:spLocks noChangeArrowheads="1"/>
              </p:cNvSpPr>
              <p:nvPr/>
            </p:nvSpPr>
            <p:spPr bwMode="auto">
              <a:xfrm>
                <a:off x="1069" y="1797"/>
                <a:ext cx="726" cy="681"/>
              </a:xfrm>
              <a:prstGeom prst="ellipse">
                <a:avLst/>
              </a:prstGeom>
              <a:noFill/>
              <a:ln w="19050" algn="ctr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247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4D32530-3043-7A42-BE01-3F781724EB06}"/>
              </a:ext>
            </a:extLst>
          </p:cNvPr>
          <p:cNvSpPr txBox="1"/>
          <p:nvPr/>
        </p:nvSpPr>
        <p:spPr>
          <a:xfrm>
            <a:off x="680311" y="1329409"/>
            <a:ext cx="24593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500" i="1" dirty="0"/>
              <a:t>f(word) </a:t>
            </a:r>
            <a:r>
              <a:rPr kumimoji="1" lang="en-US" altLang="zh-TW" sz="4500" dirty="0"/>
              <a:t>=</a:t>
            </a:r>
            <a:r>
              <a:rPr kumimoji="1" lang="en-US" altLang="zh-TW" sz="4500" i="1" dirty="0"/>
              <a:t> </a:t>
            </a:r>
            <a:endParaRPr kumimoji="1" lang="zh-TW" altLang="en-US" sz="1350" i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33F17D6-01D1-FA4A-AC85-9E1CDC8A8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33761" y="1617414"/>
          <a:ext cx="1080138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02CE22CC-ABD8-2146-B103-B090C752CD34}"/>
              </a:ext>
            </a:extLst>
          </p:cNvPr>
          <p:cNvSpPr txBox="1"/>
          <p:nvPr/>
        </p:nvSpPr>
        <p:spPr>
          <a:xfrm>
            <a:off x="1040130" y="2270119"/>
            <a:ext cx="69324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dirty="0"/>
              <a:t>Encode a word into a vector representation</a:t>
            </a:r>
            <a:endParaRPr kumimoji="1" lang="zh-TW" altLang="en-US" sz="30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2C596CC-05FF-6945-AAA1-4761AFD5B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130" y="2673941"/>
            <a:ext cx="6878717" cy="271601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zh-TW" dirty="0"/>
          </a:p>
          <a:p>
            <a:r>
              <a:rPr kumimoji="1" lang="en-US" altLang="zh-TW" dirty="0"/>
              <a:t>A possible way is one-hot-encoding form </a:t>
            </a:r>
          </a:p>
          <a:p>
            <a:pPr lvl="1"/>
            <a:r>
              <a:rPr lang="en-US" altLang="zh-TW" dirty="0"/>
              <a:t>That is, we represent the word </a:t>
            </a:r>
            <a:r>
              <a:rPr lang="en-US" altLang="zh-TW" dirty="0">
                <a:solidFill>
                  <a:srgbClr val="FF0000"/>
                </a:solidFill>
              </a:rPr>
              <a:t>w</a:t>
            </a:r>
            <a:r>
              <a:rPr lang="en-US" altLang="zh-TW" dirty="0"/>
              <a:t> by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where the 1 is in a location unique to </a:t>
            </a:r>
            <a:r>
              <a:rPr lang="en-US" altLang="zh-TW" dirty="0">
                <a:solidFill>
                  <a:srgbClr val="FF0000"/>
                </a:solidFill>
              </a:rPr>
              <a:t>w</a:t>
            </a:r>
            <a:r>
              <a:rPr lang="en-US" altLang="zh-TW" dirty="0"/>
              <a:t>. Any other word will have a 1 in some other location, and a 0 everywhere else.</a:t>
            </a:r>
          </a:p>
          <a:p>
            <a:pPr lvl="1"/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BF2F836-04C3-2B4C-ABC7-2EDE0790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36" y="3754166"/>
            <a:ext cx="21050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6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ACCED7AA-9036-A140-9CA3-3576B6EE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Main Problem (1/2)</a:t>
            </a:r>
            <a:endParaRPr kumimoji="1"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5A761B4-FB8A-264B-8241-C7AA4A264ED8}"/>
              </a:ext>
            </a:extLst>
          </p:cNvPr>
          <p:cNvSpPr txBox="1"/>
          <p:nvPr/>
        </p:nvSpPr>
        <p:spPr>
          <a:xfrm>
            <a:off x="814737" y="3431508"/>
            <a:ext cx="7894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Let’s think one-hot-form of ”mathematician” and “physicist” ?</a:t>
            </a: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08DFF16-2349-6E48-BABB-1808C3CCA7A6}"/>
              </a:ext>
            </a:extLst>
          </p:cNvPr>
          <p:cNvSpPr txBox="1"/>
          <p:nvPr/>
        </p:nvSpPr>
        <p:spPr>
          <a:xfrm>
            <a:off x="1036222" y="4060439"/>
            <a:ext cx="32149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dirty="0"/>
              <a:t>Physicist = [0, 0, 0, 0, 0, 1]</a:t>
            </a:r>
          </a:p>
          <a:p>
            <a:pPr algn="r"/>
            <a:r>
              <a:rPr kumimoji="1" lang="en-US" altLang="zh-TW" dirty="0"/>
              <a:t>mathematician = [0, 0, 0, 0, 1, 0]</a:t>
            </a:r>
          </a:p>
          <a:p>
            <a:pPr algn="r"/>
            <a:r>
              <a:rPr kumimoji="1" lang="en-US" altLang="zh-TW" dirty="0"/>
              <a:t>ran=[0, 0, 0, 1, 0, 0]</a:t>
            </a:r>
          </a:p>
          <a:p>
            <a:pPr algn="r"/>
            <a:r>
              <a:rPr kumimoji="1" lang="en-US" altLang="zh-TW" dirty="0"/>
              <a:t>store=[0, 0, 1, 0, 0, 0]</a:t>
            </a:r>
          </a:p>
          <a:p>
            <a:pPr algn="r"/>
            <a:r>
              <a:rPr kumimoji="1" lang="en-US" altLang="zh-TW" dirty="0"/>
              <a:t>coffee=[0, 1, 0, 0, 0, 0]</a:t>
            </a:r>
          </a:p>
          <a:p>
            <a:pPr algn="r"/>
            <a:r>
              <a:rPr kumimoji="1" lang="en-US" altLang="zh-TW" dirty="0"/>
              <a:t>problem=[1, 0, 0, 0, 0, 0]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3DD238-D7A3-994C-8217-A3D4D16EC676}"/>
              </a:ext>
            </a:extLst>
          </p:cNvPr>
          <p:cNvSpPr txBox="1"/>
          <p:nvPr/>
        </p:nvSpPr>
        <p:spPr>
          <a:xfrm>
            <a:off x="4747976" y="4362020"/>
            <a:ext cx="285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Semantic Similarity ?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9A259A-092D-1D41-BD72-97622E67E76F}"/>
              </a:ext>
            </a:extLst>
          </p:cNvPr>
          <p:cNvSpPr/>
          <p:nvPr/>
        </p:nvSpPr>
        <p:spPr>
          <a:xfrm>
            <a:off x="628650" y="2097824"/>
            <a:ext cx="788670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400" u="sng" dirty="0">
                <a:solidFill>
                  <a:srgbClr val="FF0000"/>
                </a:solidFill>
                <a:latin typeface="FreightSans"/>
              </a:rPr>
              <a:t>The mathematician ran to the coffee store.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400" u="sng" dirty="0">
                <a:solidFill>
                  <a:srgbClr val="FF0000"/>
                </a:solidFill>
                <a:latin typeface="FreightSans"/>
              </a:rPr>
              <a:t>The physicist ran to the coffee store.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400" u="sng" dirty="0">
                <a:solidFill>
                  <a:srgbClr val="FF0000"/>
                </a:solidFill>
                <a:latin typeface="FreightSans"/>
              </a:rPr>
              <a:t>The mathematician and physicist ran into the open problem.</a:t>
            </a:r>
          </a:p>
        </p:txBody>
      </p:sp>
    </p:spTree>
    <p:extLst>
      <p:ext uri="{BB962C8B-B14F-4D97-AF65-F5344CB8AC3E}">
        <p14:creationId xmlns:p14="http://schemas.microsoft.com/office/powerpoint/2010/main" val="986169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8725C-2327-6441-92FB-78DA8321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Main Problem (2/2)</a:t>
            </a:r>
            <a:endParaRPr kumimoji="1" lang="zh-TW" altLang="en-US" b="1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64AA9E-6700-4643-8AA3-896480E86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81" y="2226469"/>
            <a:ext cx="7886700" cy="3263504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How can we solve this problem? That is, how could we actually encode semantic similarity in words? Maybe we think up some semantic attributes. </a:t>
            </a:r>
          </a:p>
          <a:p>
            <a:r>
              <a:rPr lang="en-US" altLang="zh-TW" sz="1800" dirty="0"/>
              <a:t>For example, we see that both mathematicians and physicists </a:t>
            </a:r>
            <a:r>
              <a:rPr lang="en-US" altLang="zh-TW" sz="1800" dirty="0">
                <a:solidFill>
                  <a:srgbClr val="FF0000"/>
                </a:solidFill>
              </a:rPr>
              <a:t>can run</a:t>
            </a:r>
            <a:r>
              <a:rPr lang="en-US" altLang="zh-TW" sz="1800" dirty="0"/>
              <a:t>, so maybe we give these words a high score for the “is able to run” semantic attribute</a:t>
            </a:r>
          </a:p>
          <a:p>
            <a:r>
              <a:rPr lang="en-US" altLang="zh-TW" sz="1800" dirty="0"/>
              <a:t>If each attribute is a dimension, then we might give each word a vector, like this:</a:t>
            </a:r>
            <a:endParaRPr lang="zh-TW" altLang="en-US" sz="15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E61167-A04C-4549-A220-234441F6D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950853"/>
            <a:ext cx="3539126" cy="1356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D0DC015-93A6-9E4E-92DB-69154E72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5313292"/>
            <a:ext cx="4844252" cy="58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7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D0452C-4438-FE45-A012-F5E16808D7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3283" y="1535698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2B6D7E01-A7ED-6D4D-A3E6-A2D84F4758BE}"/>
              </a:ext>
            </a:extLst>
          </p:cNvPr>
          <p:cNvSpPr txBox="1"/>
          <p:nvPr/>
        </p:nvSpPr>
        <p:spPr>
          <a:xfrm>
            <a:off x="2657808" y="1533019"/>
            <a:ext cx="354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50" dirty="0">
                <a:sym typeface="Wingdings" pitchFamily="2" charset="2"/>
              </a:rPr>
              <a:t></a:t>
            </a:r>
            <a:endParaRPr kumimoji="1" lang="zh-TW" altLang="en-US" sz="135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F1E71BB-8E76-EF45-B53D-73A6143F0E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80126" y="1535698"/>
          <a:ext cx="1080138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7" name="矩形圖說文字 6">
            <a:extLst>
              <a:ext uri="{FF2B5EF4-FFF2-40B4-BE49-F238E27FC236}">
                <a16:creationId xmlns:a16="http://schemas.microsoft.com/office/drawing/2014/main" id="{E3F96FE5-F53D-FD46-9969-F0D76C411E21}"/>
              </a:ext>
            </a:extLst>
          </p:cNvPr>
          <p:cNvSpPr/>
          <p:nvPr/>
        </p:nvSpPr>
        <p:spPr>
          <a:xfrm>
            <a:off x="433100" y="2364373"/>
            <a:ext cx="5191338" cy="2846070"/>
          </a:xfrm>
          <a:prstGeom prst="wedgeRectCallout">
            <a:avLst>
              <a:gd name="adj1" fmla="val -4522"/>
              <a:gd name="adj2" fmla="val -6752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B138FE8-2A82-944B-8C96-08436B6F4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244" y="3718828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69EF7DFA-AAE8-7445-9F15-CC2CD019D462}"/>
              </a:ext>
            </a:extLst>
          </p:cNvPr>
          <p:cNvSpPr txBox="1"/>
          <p:nvPr/>
        </p:nvSpPr>
        <p:spPr>
          <a:xfrm>
            <a:off x="2364286" y="3692158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350" b="1" dirty="0"/>
              <a:t>・</a:t>
            </a:r>
            <a:endParaRPr kumimoji="1" lang="zh-TW" altLang="en-US" sz="135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2C63C77-1AFC-0F4D-B4C3-D97042E89F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5993" y="2555108"/>
          <a:ext cx="1093470" cy="2362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82245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2245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2245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2245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2245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2245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36569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14147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44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43428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65640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15017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523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48997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64251288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C3067991-CE1C-E54E-BC4B-FCA96B74C120}"/>
              </a:ext>
            </a:extLst>
          </p:cNvPr>
          <p:cNvSpPr txBox="1"/>
          <p:nvPr/>
        </p:nvSpPr>
        <p:spPr>
          <a:xfrm>
            <a:off x="3990045" y="36946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=</a:t>
            </a:r>
            <a:endParaRPr kumimoji="1" lang="zh-TW" altLang="en-US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389DC10-E5FD-5E49-A22B-4259FCDE3C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98308" y="3764548"/>
          <a:ext cx="1080138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38E929A8-F946-4A42-A828-333784C8BAAB}"/>
              </a:ext>
            </a:extLst>
          </p:cNvPr>
          <p:cNvSpPr txBox="1"/>
          <p:nvPr/>
        </p:nvSpPr>
        <p:spPr>
          <a:xfrm>
            <a:off x="1398963" y="1692652"/>
            <a:ext cx="5497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50" dirty="0" err="1"/>
              <a:t>w</a:t>
            </a:r>
            <a:r>
              <a:rPr kumimoji="1" lang="en-US" altLang="zh-TW" sz="1350" baseline="-25000" dirty="0" err="1"/>
              <a:t>word</a:t>
            </a:r>
            <a:endParaRPr kumimoji="1" lang="zh-TW" altLang="en-US" sz="1350" baseline="-25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2C66A77-95C9-0142-A55B-A19751A55154}"/>
              </a:ext>
            </a:extLst>
          </p:cNvPr>
          <p:cNvSpPr txBox="1"/>
          <p:nvPr/>
        </p:nvSpPr>
        <p:spPr>
          <a:xfrm>
            <a:off x="4703806" y="3973517"/>
            <a:ext cx="5113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50" dirty="0" err="1"/>
              <a:t>e</a:t>
            </a:r>
            <a:r>
              <a:rPr kumimoji="1" lang="en-US" altLang="zh-TW" sz="1350" baseline="-25000" dirty="0" err="1"/>
              <a:t>word</a:t>
            </a:r>
            <a:endParaRPr kumimoji="1" lang="zh-TW" altLang="en-US" sz="1350" baseline="-25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96FEE8-277E-DE45-892D-964364E87554}"/>
              </a:ext>
            </a:extLst>
          </p:cNvPr>
          <p:cNvSpPr txBox="1"/>
          <p:nvPr/>
        </p:nvSpPr>
        <p:spPr>
          <a:xfrm>
            <a:off x="1192113" y="3926830"/>
            <a:ext cx="5497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50" dirty="0" err="1"/>
              <a:t>w</a:t>
            </a:r>
            <a:r>
              <a:rPr kumimoji="1" lang="en-US" altLang="zh-TW" sz="1350" baseline="-25000" dirty="0" err="1"/>
              <a:t>word</a:t>
            </a:r>
            <a:endParaRPr kumimoji="1" lang="zh-TW" altLang="en-US" sz="1350" baseline="-25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F5FE9F-4A05-434A-B02C-4A3176FD9B28}"/>
              </a:ext>
            </a:extLst>
          </p:cNvPr>
          <p:cNvSpPr txBox="1"/>
          <p:nvPr/>
        </p:nvSpPr>
        <p:spPr>
          <a:xfrm>
            <a:off x="3383830" y="1696849"/>
            <a:ext cx="5113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50" dirty="0" err="1"/>
              <a:t>e</a:t>
            </a:r>
            <a:r>
              <a:rPr kumimoji="1" lang="en-US" altLang="zh-TW" sz="1350" baseline="-25000" dirty="0" err="1"/>
              <a:t>word</a:t>
            </a:r>
            <a:endParaRPr kumimoji="1" lang="zh-TW" altLang="en-US" sz="1350" baseline="-250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76B25C6-0921-A34B-B52A-7E40D4A3F4C5}"/>
              </a:ext>
            </a:extLst>
          </p:cNvPr>
          <p:cNvSpPr txBox="1"/>
          <p:nvPr/>
        </p:nvSpPr>
        <p:spPr>
          <a:xfrm>
            <a:off x="6100453" y="2705673"/>
            <a:ext cx="20467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100" b="1" dirty="0" err="1"/>
              <a:t>w</a:t>
            </a:r>
            <a:r>
              <a:rPr kumimoji="1" lang="en-US" altLang="zh-TW" sz="2100" b="1" baseline="-25000" dirty="0" err="1"/>
              <a:t>word</a:t>
            </a:r>
            <a:r>
              <a:rPr kumimoji="1" lang="zh-TW" altLang="en-US" sz="2100" b="1" dirty="0"/>
              <a:t>・</a:t>
            </a:r>
            <a:r>
              <a:rPr kumimoji="1" lang="en-US" altLang="zh-TW" sz="3000" b="1" dirty="0"/>
              <a:t>V</a:t>
            </a:r>
            <a:r>
              <a:rPr kumimoji="1" lang="en-US" altLang="zh-TW" sz="2100" b="1" dirty="0"/>
              <a:t> = </a:t>
            </a:r>
            <a:r>
              <a:rPr kumimoji="1" lang="en-US" altLang="zh-TW" sz="2100" b="1" dirty="0" err="1"/>
              <a:t>e</a:t>
            </a:r>
            <a:r>
              <a:rPr kumimoji="1" lang="en-US" altLang="zh-TW" sz="2100" b="1" baseline="-25000" dirty="0" err="1"/>
              <a:t>word</a:t>
            </a:r>
            <a:endParaRPr kumimoji="1" lang="zh-TW" altLang="en-US" sz="21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D519EA-9667-8D42-A01A-0AE5817D1288}"/>
              </a:ext>
            </a:extLst>
          </p:cNvPr>
          <p:cNvSpPr txBox="1"/>
          <p:nvPr/>
        </p:nvSpPr>
        <p:spPr>
          <a:xfrm>
            <a:off x="3148954" y="4797858"/>
            <a:ext cx="3898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700" b="1" dirty="0"/>
              <a:t>V</a:t>
            </a:r>
            <a:endParaRPr kumimoji="1" lang="zh-TW" altLang="en-US" sz="27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2EBA3E-950B-D74D-BFFD-23490162E3B0}"/>
              </a:ext>
            </a:extLst>
          </p:cNvPr>
          <p:cNvSpPr txBox="1"/>
          <p:nvPr/>
        </p:nvSpPr>
        <p:spPr>
          <a:xfrm>
            <a:off x="5929937" y="3643816"/>
            <a:ext cx="3254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700" dirty="0"/>
              <a:t>Q: How to get </a:t>
            </a:r>
            <a:r>
              <a:rPr kumimoji="1" lang="en-US" altLang="zh-TW" sz="2700" b="1" dirty="0"/>
              <a:t>V</a:t>
            </a:r>
            <a:r>
              <a:rPr kumimoji="1" lang="en-US" altLang="zh-TW" sz="2700" dirty="0"/>
              <a:t> ?</a:t>
            </a:r>
          </a:p>
          <a:p>
            <a:r>
              <a:rPr kumimoji="1" lang="en-US" altLang="zh-TW" sz="2700" dirty="0"/>
              <a:t>A: Learning from Data</a:t>
            </a: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B6AEBBBD-28C8-2348-8AEA-11BB0E1D3657}"/>
              </a:ext>
            </a:extLst>
          </p:cNvPr>
          <p:cNvSpPr/>
          <p:nvPr/>
        </p:nvSpPr>
        <p:spPr>
          <a:xfrm rot="16200000">
            <a:off x="6996433" y="3314199"/>
            <a:ext cx="296228" cy="21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037EEDA-6CB4-F04C-9144-CE42E618DBD1}"/>
              </a:ext>
            </a:extLst>
          </p:cNvPr>
          <p:cNvSpPr txBox="1"/>
          <p:nvPr/>
        </p:nvSpPr>
        <p:spPr>
          <a:xfrm>
            <a:off x="5624438" y="1439890"/>
            <a:ext cx="3108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000" dirty="0"/>
              <a:t>A Matrix can help ! </a:t>
            </a:r>
            <a:endParaRPr kumimoji="1"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1951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5" grpId="0"/>
      <p:bldP spid="16" grpId="0"/>
      <p:bldP spid="18" grpId="0"/>
      <p:bldP spid="19" grpId="0"/>
      <p:bldP spid="20" grpId="0"/>
      <p:bldP spid="21" grpId="0" animBg="1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34077FC-6A3A-9B44-BB1F-A799AF181C26}"/>
              </a:ext>
            </a:extLst>
          </p:cNvPr>
          <p:cNvSpPr txBox="1"/>
          <p:nvPr/>
        </p:nvSpPr>
        <p:spPr>
          <a:xfrm>
            <a:off x="2158489" y="2205366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350" b="1" dirty="0"/>
              <a:t>・</a:t>
            </a:r>
            <a:endParaRPr kumimoji="1" lang="zh-TW" altLang="en-US" sz="135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B08C0F6-E933-AE43-B3EE-2293FC0C63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87474" y="1282014"/>
          <a:ext cx="1414245" cy="2362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2035">
                  <a:extLst>
                    <a:ext uri="{9D8B030D-6E8A-4147-A177-3AD203B41FA5}">
                      <a16:colId xmlns:a16="http://schemas.microsoft.com/office/drawing/2014/main" val="373194389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1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2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14147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3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44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4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43428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5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65640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6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15017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7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523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8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48997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9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251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24264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4556DB7-FEF4-9346-976D-1B774DF03C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1729116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A8FBBF4-956D-5E4A-879E-F1187C3D85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2013021"/>
          <a:ext cx="1800227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42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68149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29E5E06-ECB1-7349-BB36-A2E4EE4E88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2285865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8D2B537-631C-8E4B-BDA4-7E41AB6971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2547648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C738E09-2A27-F643-9123-1BFA2DBA1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59081" y="1617555"/>
          <a:ext cx="2197230" cy="13487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197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1111032192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4264105902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237666989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621448983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1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2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3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4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5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6</a:t>
                      </a:r>
                      <a:endParaRPr lang="zh-TW" altLang="en-US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7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8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9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992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14147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440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434286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6564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01701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56F643-8DB6-2D4A-8754-D5017ACEC1AC}"/>
              </a:ext>
            </a:extLst>
          </p:cNvPr>
          <p:cNvSpPr txBox="1"/>
          <p:nvPr/>
        </p:nvSpPr>
        <p:spPr>
          <a:xfrm>
            <a:off x="3775207" y="2205366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350" b="1" dirty="0"/>
              <a:t>・</a:t>
            </a:r>
            <a:endParaRPr kumimoji="1" lang="zh-TW" altLang="en-US" sz="135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82150AD-50A5-7B4D-9868-3EBE726205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1823052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ABEC595-2F03-B541-BB43-B4FE97D86CB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2106957"/>
          <a:ext cx="1800227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42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68149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ABA1912D-AAA1-654C-B721-2301E8821E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2379801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6B3D7C7-6FC2-AB49-A1E8-B69E5067B6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2641584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720F3093-1963-D047-9262-A841C11434F4}"/>
              </a:ext>
            </a:extLst>
          </p:cNvPr>
          <p:cNvSpPr txBox="1"/>
          <p:nvPr/>
        </p:nvSpPr>
        <p:spPr>
          <a:xfrm>
            <a:off x="6348997" y="2207261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100" dirty="0"/>
              <a:t>=</a:t>
            </a:r>
            <a:endParaRPr kumimoji="1" lang="zh-TW" altLang="en-US" sz="21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A5EBB41-0138-6C45-A64C-7DF261FB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05" y="4158596"/>
            <a:ext cx="3230066" cy="101826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8C09D84-0C0D-434E-B8A0-276D1121C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49" y="4158596"/>
            <a:ext cx="3846911" cy="1156763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687A4A0-1FED-B440-B95C-D33C31FCE704}"/>
              </a:ext>
            </a:extLst>
          </p:cNvPr>
          <p:cNvSpPr txBox="1"/>
          <p:nvPr/>
        </p:nvSpPr>
        <p:spPr>
          <a:xfrm>
            <a:off x="374296" y="3881596"/>
            <a:ext cx="15102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50" dirty="0"/>
              <a:t>Objective Function</a:t>
            </a:r>
            <a:endParaRPr kumimoji="1" lang="zh-TW" altLang="en-US" sz="1350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2D9EE8FA-2375-284C-A059-FF531F03AD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1529384"/>
          <a:ext cx="1819278" cy="19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02034051-2841-D948-A53C-87F053028F33}"/>
              </a:ext>
            </a:extLst>
          </p:cNvPr>
          <p:cNvSpPr txBox="1"/>
          <p:nvPr/>
        </p:nvSpPr>
        <p:spPr>
          <a:xfrm>
            <a:off x="2356080" y="3354681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 dirty="0"/>
              <a:t>10</a:t>
            </a:r>
            <a:endParaRPr kumimoji="1" lang="zh-TW" altLang="en-US" sz="9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9D05901-9A48-3640-A6A0-53859A085D10}"/>
              </a:ext>
            </a:extLst>
          </p:cNvPr>
          <p:cNvSpPr txBox="1"/>
          <p:nvPr/>
        </p:nvSpPr>
        <p:spPr>
          <a:xfrm>
            <a:off x="6011815" y="1617555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 dirty="0"/>
              <a:t>10</a:t>
            </a:r>
            <a:endParaRPr kumimoji="1" lang="zh-TW" altLang="en-US" sz="900" b="1" dirty="0"/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D6CF4E3-9C17-0844-B6EA-125C4462FD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1628742"/>
          <a:ext cx="1819278" cy="19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28" name="文字方塊 27">
            <a:extLst>
              <a:ext uri="{FF2B5EF4-FFF2-40B4-BE49-F238E27FC236}">
                <a16:creationId xmlns:a16="http://schemas.microsoft.com/office/drawing/2014/main" id="{C386FB98-2E79-7B41-90AC-003C7A42F33D}"/>
              </a:ext>
            </a:extLst>
          </p:cNvPr>
          <p:cNvSpPr txBox="1"/>
          <p:nvPr/>
        </p:nvSpPr>
        <p:spPr>
          <a:xfrm>
            <a:off x="3042566" y="365131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V</a:t>
            </a:r>
            <a:endParaRPr kumimoji="1" lang="zh-TW" altLang="en-US" sz="1350" b="1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81F956B-A35A-CE46-846D-9257F047D044}"/>
              </a:ext>
            </a:extLst>
          </p:cNvPr>
          <p:cNvSpPr txBox="1"/>
          <p:nvPr/>
        </p:nvSpPr>
        <p:spPr>
          <a:xfrm>
            <a:off x="4933088" y="3044815"/>
            <a:ext cx="38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V’</a:t>
            </a:r>
            <a:endParaRPr kumimoji="1" lang="zh-TW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48299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34077FC-6A3A-9B44-BB1F-A799AF181C26}"/>
              </a:ext>
            </a:extLst>
          </p:cNvPr>
          <p:cNvSpPr txBox="1"/>
          <p:nvPr/>
        </p:nvSpPr>
        <p:spPr>
          <a:xfrm>
            <a:off x="2158489" y="2205366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350" b="1" dirty="0"/>
              <a:t>・</a:t>
            </a:r>
            <a:endParaRPr kumimoji="1" lang="zh-TW" altLang="en-US" sz="135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B08C0F6-E933-AE43-B3EE-2293FC0C63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87474" y="1282014"/>
          <a:ext cx="1414245" cy="2362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2035">
                  <a:extLst>
                    <a:ext uri="{9D8B030D-6E8A-4147-A177-3AD203B41FA5}">
                      <a16:colId xmlns:a16="http://schemas.microsoft.com/office/drawing/2014/main" val="373194389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1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2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14147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3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44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4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43428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5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65640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6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15017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7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523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8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48997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9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251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24264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4556DB7-FEF4-9346-976D-1B774DF03C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1729116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A8FBBF4-956D-5E4A-879E-F1187C3D85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2013021"/>
          <a:ext cx="1800227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42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68149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29E5E06-ECB1-7349-BB36-A2E4EE4E88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2285865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8D2B537-631C-8E4B-BDA4-7E41AB6971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2547648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C738E09-2A27-F643-9123-1BFA2DBA1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59081" y="1617555"/>
          <a:ext cx="2197230" cy="13487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197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1111032192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4264105902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237666989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621448983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1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2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3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4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5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6</a:t>
                      </a:r>
                      <a:endParaRPr lang="zh-TW" altLang="en-US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7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8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9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992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14147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440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434286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6564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01701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56F643-8DB6-2D4A-8754-D5017ACEC1AC}"/>
              </a:ext>
            </a:extLst>
          </p:cNvPr>
          <p:cNvSpPr txBox="1"/>
          <p:nvPr/>
        </p:nvSpPr>
        <p:spPr>
          <a:xfrm>
            <a:off x="3775207" y="2205366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350" b="1" dirty="0"/>
              <a:t>・</a:t>
            </a:r>
            <a:endParaRPr kumimoji="1" lang="zh-TW" altLang="en-US" sz="135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82150AD-50A5-7B4D-9868-3EBE726205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1823052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ABEC595-2F03-B541-BB43-B4FE97D86CB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2106957"/>
          <a:ext cx="1800227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42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68149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ABA1912D-AAA1-654C-B721-2301E8821E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2379801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6B3D7C7-6FC2-AB49-A1E8-B69E5067B6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2641584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720F3093-1963-D047-9262-A841C11434F4}"/>
              </a:ext>
            </a:extLst>
          </p:cNvPr>
          <p:cNvSpPr txBox="1"/>
          <p:nvPr/>
        </p:nvSpPr>
        <p:spPr>
          <a:xfrm>
            <a:off x="6348997" y="2207261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100" dirty="0"/>
              <a:t>=</a:t>
            </a:r>
            <a:endParaRPr kumimoji="1" lang="zh-TW" altLang="en-US" sz="2100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2D9EE8FA-2375-284C-A059-FF531F03AD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1529384"/>
          <a:ext cx="1819278" cy="19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02034051-2841-D948-A53C-87F053028F33}"/>
              </a:ext>
            </a:extLst>
          </p:cNvPr>
          <p:cNvSpPr txBox="1"/>
          <p:nvPr/>
        </p:nvSpPr>
        <p:spPr>
          <a:xfrm>
            <a:off x="2356080" y="3354681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 dirty="0"/>
              <a:t>10</a:t>
            </a:r>
            <a:endParaRPr kumimoji="1" lang="zh-TW" altLang="en-US" sz="9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9D05901-9A48-3640-A6A0-53859A085D10}"/>
              </a:ext>
            </a:extLst>
          </p:cNvPr>
          <p:cNvSpPr txBox="1"/>
          <p:nvPr/>
        </p:nvSpPr>
        <p:spPr>
          <a:xfrm>
            <a:off x="6011815" y="1617555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 dirty="0"/>
              <a:t>10</a:t>
            </a:r>
            <a:endParaRPr kumimoji="1" lang="zh-TW" altLang="en-US" sz="900" b="1" dirty="0"/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D6CF4E3-9C17-0844-B6EA-125C4462FD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1628742"/>
          <a:ext cx="1819278" cy="19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28" name="文字方塊 27">
            <a:extLst>
              <a:ext uri="{FF2B5EF4-FFF2-40B4-BE49-F238E27FC236}">
                <a16:creationId xmlns:a16="http://schemas.microsoft.com/office/drawing/2014/main" id="{C386FB98-2E79-7B41-90AC-003C7A42F33D}"/>
              </a:ext>
            </a:extLst>
          </p:cNvPr>
          <p:cNvSpPr txBox="1"/>
          <p:nvPr/>
        </p:nvSpPr>
        <p:spPr>
          <a:xfrm>
            <a:off x="3042566" y="365131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V</a:t>
            </a:r>
            <a:endParaRPr kumimoji="1" lang="zh-TW" altLang="en-US" sz="1350" b="1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81F956B-A35A-CE46-846D-9257F047D044}"/>
              </a:ext>
            </a:extLst>
          </p:cNvPr>
          <p:cNvSpPr txBox="1"/>
          <p:nvPr/>
        </p:nvSpPr>
        <p:spPr>
          <a:xfrm>
            <a:off x="4933088" y="3044815"/>
            <a:ext cx="38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V’</a:t>
            </a:r>
            <a:endParaRPr kumimoji="1" lang="zh-TW" altLang="en-US" sz="1350" b="1" dirty="0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B923AF5-E440-4D43-AE3A-3BE02113CA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6190" y="4848915"/>
          <a:ext cx="1414245" cy="2362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2035">
                  <a:extLst>
                    <a:ext uri="{9D8B030D-6E8A-4147-A177-3AD203B41FA5}">
                      <a16:colId xmlns:a16="http://schemas.microsoft.com/office/drawing/2014/main" val="972673457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44702657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712867556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999035625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576827669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046372230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81286819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5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65723142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37C45BC8-BB7B-B848-88ED-F8B4A1E0CF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2779" y="4214248"/>
          <a:ext cx="219723" cy="13487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19723">
                  <a:extLst>
                    <a:ext uri="{9D8B030D-6E8A-4147-A177-3AD203B41FA5}">
                      <a16:colId xmlns:a16="http://schemas.microsoft.com/office/drawing/2014/main" val="416238024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1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0195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357787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86593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953696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13668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09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0915105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CE1C4E33-946D-4B45-9FCA-667806CF79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64602" y="4502999"/>
          <a:ext cx="219723" cy="1143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19723">
                  <a:extLst>
                    <a:ext uri="{9D8B030D-6E8A-4147-A177-3AD203B41FA5}">
                      <a16:colId xmlns:a16="http://schemas.microsoft.com/office/drawing/2014/main" val="162835866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87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96075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0012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214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17605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816127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A3B082EF-7350-DE44-9E28-8DF5496E23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69662" y="4290616"/>
          <a:ext cx="219723" cy="13487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19723">
                  <a:extLst>
                    <a:ext uri="{9D8B030D-6E8A-4147-A177-3AD203B41FA5}">
                      <a16:colId xmlns:a16="http://schemas.microsoft.com/office/drawing/2014/main" val="3287046720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2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9779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6928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168749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0569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67048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9540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132746"/>
                  </a:ext>
                </a:extLst>
              </a:tr>
            </a:tbl>
          </a:graphicData>
        </a:graphic>
      </p:graphicFrame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B5FBED-4345-E345-A032-E8883BF40A54}"/>
              </a:ext>
            </a:extLst>
          </p:cNvPr>
          <p:cNvSpPr txBox="1"/>
          <p:nvPr/>
        </p:nvSpPr>
        <p:spPr>
          <a:xfrm>
            <a:off x="8746303" y="4305824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/>
              <a:t>10</a:t>
            </a: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3E4D7DE7-6477-2141-A582-48C61103E0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36497" y="4848915"/>
          <a:ext cx="1414245" cy="2362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2035">
                  <a:extLst>
                    <a:ext uri="{9D8B030D-6E8A-4147-A177-3AD203B41FA5}">
                      <a16:colId xmlns:a16="http://schemas.microsoft.com/office/drawing/2014/main" val="972673457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44702657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712867556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999035625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576827669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046372230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81286819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5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65723142"/>
                  </a:ext>
                </a:extLst>
              </a:tr>
            </a:tbl>
          </a:graphicData>
        </a:graphic>
      </p:graphicFrame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E0BD099C-0CD4-184E-969A-14223EBA96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04459" y="4870396"/>
          <a:ext cx="1414245" cy="2362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2035">
                  <a:extLst>
                    <a:ext uri="{9D8B030D-6E8A-4147-A177-3AD203B41FA5}">
                      <a16:colId xmlns:a16="http://schemas.microsoft.com/office/drawing/2014/main" val="972673457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44702657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712867556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999035625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576827669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046372230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81286819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5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65723142"/>
                  </a:ext>
                </a:extLst>
              </a:tr>
            </a:tbl>
          </a:graphicData>
        </a:graphic>
      </p:graphicFrame>
      <p:sp>
        <p:nvSpPr>
          <p:cNvPr id="44" name="文字方塊 43">
            <a:extLst>
              <a:ext uri="{FF2B5EF4-FFF2-40B4-BE49-F238E27FC236}">
                <a16:creationId xmlns:a16="http://schemas.microsoft.com/office/drawing/2014/main" id="{8E56F705-C3C3-D94B-AAD3-F2C3E1ECD813}"/>
              </a:ext>
            </a:extLst>
          </p:cNvPr>
          <p:cNvSpPr txBox="1"/>
          <p:nvPr/>
        </p:nvSpPr>
        <p:spPr>
          <a:xfrm>
            <a:off x="5272797" y="4821997"/>
            <a:ext cx="4251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50" dirty="0"/>
              <a:t>……</a:t>
            </a:r>
            <a:endParaRPr kumimoji="1" lang="zh-TW" altLang="en-US" sz="135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95D404B-4AD0-A044-9FB7-747134B23B72}"/>
              </a:ext>
            </a:extLst>
          </p:cNvPr>
          <p:cNvSpPr/>
          <p:nvPr/>
        </p:nvSpPr>
        <p:spPr>
          <a:xfrm>
            <a:off x="290146" y="1968780"/>
            <a:ext cx="1966435" cy="912468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E0321F5-BB7F-9841-ACF7-375C809C9AA1}"/>
              </a:ext>
            </a:extLst>
          </p:cNvPr>
          <p:cNvSpPr/>
          <p:nvPr/>
        </p:nvSpPr>
        <p:spPr>
          <a:xfrm>
            <a:off x="6660228" y="2074293"/>
            <a:ext cx="1966435" cy="912468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26D72C3-67A9-0448-9A5A-680D2DC4D2C1}"/>
              </a:ext>
            </a:extLst>
          </p:cNvPr>
          <p:cNvSpPr/>
          <p:nvPr/>
        </p:nvSpPr>
        <p:spPr>
          <a:xfrm>
            <a:off x="290146" y="1957716"/>
            <a:ext cx="1966435" cy="912468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8A5FF73-66F4-D742-9135-52345AE22E99}"/>
              </a:ext>
            </a:extLst>
          </p:cNvPr>
          <p:cNvSpPr/>
          <p:nvPr/>
        </p:nvSpPr>
        <p:spPr>
          <a:xfrm>
            <a:off x="6661689" y="2071069"/>
            <a:ext cx="1966435" cy="912468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CB0BDD0-6C6E-DD4A-A5C4-D4F799B74FD3}"/>
              </a:ext>
            </a:extLst>
          </p:cNvPr>
          <p:cNvSpPr txBox="1"/>
          <p:nvPr/>
        </p:nvSpPr>
        <p:spPr>
          <a:xfrm>
            <a:off x="1241535" y="76265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35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33AD6F5-9B17-B443-9BC4-CDECFC0B404C}"/>
              </a:ext>
            </a:extLst>
          </p:cNvPr>
          <p:cNvSpPr/>
          <p:nvPr/>
        </p:nvSpPr>
        <p:spPr>
          <a:xfrm>
            <a:off x="2403932" y="2181717"/>
            <a:ext cx="1433261" cy="276999"/>
          </a:xfrm>
          <a:prstGeom prst="rect">
            <a:avLst/>
          </a:prstGeom>
          <a:solidFill>
            <a:srgbClr val="FFFF00">
              <a:alpha val="7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0489BBF-E1C5-A54B-BB74-AB582B2BAF0E}"/>
              </a:ext>
            </a:extLst>
          </p:cNvPr>
          <p:cNvSpPr/>
          <p:nvPr/>
        </p:nvSpPr>
        <p:spPr>
          <a:xfrm rot="5400000">
            <a:off x="3438412" y="2130566"/>
            <a:ext cx="1433261" cy="276999"/>
          </a:xfrm>
          <a:prstGeom prst="rect">
            <a:avLst/>
          </a:prstGeom>
          <a:solidFill>
            <a:srgbClr val="FFFF00">
              <a:alpha val="7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4316749-9B0B-0F4F-BEDF-178CBF1C97BB}"/>
              </a:ext>
            </a:extLst>
          </p:cNvPr>
          <p:cNvSpPr/>
          <p:nvPr/>
        </p:nvSpPr>
        <p:spPr>
          <a:xfrm>
            <a:off x="2423636" y="2189597"/>
            <a:ext cx="1433261" cy="276999"/>
          </a:xfrm>
          <a:prstGeom prst="rect">
            <a:avLst/>
          </a:prstGeom>
          <a:solidFill>
            <a:srgbClr val="FFFF00">
              <a:alpha val="7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19879D8-9736-7546-8263-B654F35AB486}"/>
              </a:ext>
            </a:extLst>
          </p:cNvPr>
          <p:cNvSpPr/>
          <p:nvPr/>
        </p:nvSpPr>
        <p:spPr>
          <a:xfrm rot="5400000">
            <a:off x="3670956" y="2138445"/>
            <a:ext cx="1433261" cy="276999"/>
          </a:xfrm>
          <a:prstGeom prst="rect">
            <a:avLst/>
          </a:prstGeom>
          <a:solidFill>
            <a:srgbClr val="FFFF00">
              <a:alpha val="7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8FF1587-3ED2-7449-BB06-FC424F125D0C}"/>
              </a:ext>
            </a:extLst>
          </p:cNvPr>
          <p:cNvSpPr/>
          <p:nvPr/>
        </p:nvSpPr>
        <p:spPr>
          <a:xfrm>
            <a:off x="2431516" y="2185653"/>
            <a:ext cx="1433261" cy="276999"/>
          </a:xfrm>
          <a:prstGeom prst="rect">
            <a:avLst/>
          </a:prstGeom>
          <a:solidFill>
            <a:srgbClr val="FFFF00">
              <a:alpha val="7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4A2593-C743-CC40-8E29-114B1466F6F1}"/>
              </a:ext>
            </a:extLst>
          </p:cNvPr>
          <p:cNvSpPr/>
          <p:nvPr/>
        </p:nvSpPr>
        <p:spPr>
          <a:xfrm rot="5400000">
            <a:off x="5439260" y="2146435"/>
            <a:ext cx="1433261" cy="276999"/>
          </a:xfrm>
          <a:prstGeom prst="rect">
            <a:avLst/>
          </a:prstGeom>
          <a:solidFill>
            <a:srgbClr val="FFFF00">
              <a:alpha val="7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169870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34077FC-6A3A-9B44-BB1F-A799AF181C26}"/>
              </a:ext>
            </a:extLst>
          </p:cNvPr>
          <p:cNvSpPr txBox="1"/>
          <p:nvPr/>
        </p:nvSpPr>
        <p:spPr>
          <a:xfrm>
            <a:off x="2158489" y="2205366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350" b="1" dirty="0"/>
              <a:t>・</a:t>
            </a:r>
            <a:endParaRPr kumimoji="1" lang="zh-TW" altLang="en-US" sz="135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B08C0F6-E933-AE43-B3EE-2293FC0C63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87474" y="1282014"/>
          <a:ext cx="1414245" cy="2362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2035">
                  <a:extLst>
                    <a:ext uri="{9D8B030D-6E8A-4147-A177-3AD203B41FA5}">
                      <a16:colId xmlns:a16="http://schemas.microsoft.com/office/drawing/2014/main" val="373194389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202035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1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2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14147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3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44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4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43428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5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65640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6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15017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7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523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8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48997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9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251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24264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4556DB7-FEF4-9346-976D-1B774DF03C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1729116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A8FBBF4-956D-5E4A-879E-F1187C3D85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2013021"/>
          <a:ext cx="1800227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42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68149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29E5E06-ECB1-7349-BB36-A2E4EE4E88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2285865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8D2B537-631C-8E4B-BDA4-7E41AB6971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2547648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C738E09-2A27-F643-9123-1BFA2DBA1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59081" y="1617555"/>
          <a:ext cx="2197230" cy="13487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197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1111032192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4264105902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237666989"/>
                    </a:ext>
                  </a:extLst>
                </a:gridCol>
                <a:gridCol w="219723">
                  <a:extLst>
                    <a:ext uri="{9D8B030D-6E8A-4147-A177-3AD203B41FA5}">
                      <a16:colId xmlns:a16="http://schemas.microsoft.com/office/drawing/2014/main" val="621448983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1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2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3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4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5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6</a:t>
                      </a:r>
                      <a:endParaRPr lang="zh-TW" altLang="en-US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7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8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/>
                        <a:t>9</a:t>
                      </a:r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b="1" dirty="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992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14147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440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434286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6564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01701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56F643-8DB6-2D4A-8754-D5017ACEC1AC}"/>
              </a:ext>
            </a:extLst>
          </p:cNvPr>
          <p:cNvSpPr txBox="1"/>
          <p:nvPr/>
        </p:nvSpPr>
        <p:spPr>
          <a:xfrm>
            <a:off x="3775207" y="2205366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350" b="1" dirty="0"/>
              <a:t>・</a:t>
            </a:r>
            <a:endParaRPr kumimoji="1" lang="zh-TW" altLang="en-US" sz="135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82150AD-50A5-7B4D-9868-3EBE726205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1823052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ABEC595-2F03-B541-BB43-B4FE97D86CB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2106957"/>
          <a:ext cx="1800227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42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68149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1342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ABA1912D-AAA1-654C-B721-2301E8821E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2379801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6B3D7C7-6FC2-AB49-A1E8-B69E5067B6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2641584"/>
          <a:ext cx="180023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720F3093-1963-D047-9262-A841C11434F4}"/>
              </a:ext>
            </a:extLst>
          </p:cNvPr>
          <p:cNvSpPr txBox="1"/>
          <p:nvPr/>
        </p:nvSpPr>
        <p:spPr>
          <a:xfrm>
            <a:off x="6348997" y="2207261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100" dirty="0"/>
              <a:t>=</a:t>
            </a:r>
            <a:endParaRPr kumimoji="1" lang="zh-TW" altLang="en-US" sz="21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8C09D84-0C0D-434E-B8A0-276D1121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6" y="4555032"/>
            <a:ext cx="3171079" cy="953541"/>
          </a:xfrm>
          <a:prstGeom prst="rect">
            <a:avLst/>
          </a:prstGeom>
        </p:spPr>
      </p:pic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2D9EE8FA-2375-284C-A059-FF531F03AD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296" y="1529384"/>
          <a:ext cx="1819278" cy="19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02034051-2841-D948-A53C-87F053028F33}"/>
              </a:ext>
            </a:extLst>
          </p:cNvPr>
          <p:cNvSpPr txBox="1"/>
          <p:nvPr/>
        </p:nvSpPr>
        <p:spPr>
          <a:xfrm>
            <a:off x="2356080" y="3354681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 dirty="0"/>
              <a:t>10</a:t>
            </a:r>
            <a:endParaRPr kumimoji="1" lang="zh-TW" altLang="en-US" sz="9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9D05901-9A48-3640-A6A0-53859A085D10}"/>
              </a:ext>
            </a:extLst>
          </p:cNvPr>
          <p:cNvSpPr txBox="1"/>
          <p:nvPr/>
        </p:nvSpPr>
        <p:spPr>
          <a:xfrm>
            <a:off x="6011815" y="1617555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 dirty="0"/>
              <a:t>10</a:t>
            </a:r>
            <a:endParaRPr kumimoji="1" lang="zh-TW" altLang="en-US" sz="900" b="1" dirty="0"/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D6CF4E3-9C17-0844-B6EA-125C4462FD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3333" y="1628742"/>
          <a:ext cx="1819278" cy="19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3">
                  <a:extLst>
                    <a:ext uri="{9D8B030D-6E8A-4147-A177-3AD203B41FA5}">
                      <a16:colId xmlns:a16="http://schemas.microsoft.com/office/drawing/2014/main" val="3273665355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54711223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1487021484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241136826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1465917"/>
                    </a:ext>
                  </a:extLst>
                </a:gridCol>
                <a:gridCol w="180023">
                  <a:extLst>
                    <a:ext uri="{9D8B030D-6E8A-4147-A177-3AD203B41FA5}">
                      <a16:colId xmlns:a16="http://schemas.microsoft.com/office/drawing/2014/main" val="36802861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745629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30119769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069450445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3525588858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602581"/>
                  </a:ext>
                </a:extLst>
              </a:tr>
            </a:tbl>
          </a:graphicData>
        </a:graphic>
      </p:graphicFrame>
      <p:sp>
        <p:nvSpPr>
          <p:cNvPr id="28" name="文字方塊 27">
            <a:extLst>
              <a:ext uri="{FF2B5EF4-FFF2-40B4-BE49-F238E27FC236}">
                <a16:creationId xmlns:a16="http://schemas.microsoft.com/office/drawing/2014/main" id="{C386FB98-2E79-7B41-90AC-003C7A42F33D}"/>
              </a:ext>
            </a:extLst>
          </p:cNvPr>
          <p:cNvSpPr txBox="1"/>
          <p:nvPr/>
        </p:nvSpPr>
        <p:spPr>
          <a:xfrm>
            <a:off x="3042566" y="365131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V</a:t>
            </a:r>
            <a:endParaRPr kumimoji="1" lang="zh-TW" altLang="en-US" sz="1350" b="1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81F956B-A35A-CE46-846D-9257F047D044}"/>
              </a:ext>
            </a:extLst>
          </p:cNvPr>
          <p:cNvSpPr txBox="1"/>
          <p:nvPr/>
        </p:nvSpPr>
        <p:spPr>
          <a:xfrm>
            <a:off x="4933088" y="3044815"/>
            <a:ext cx="38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V’</a:t>
            </a:r>
            <a:endParaRPr kumimoji="1" lang="zh-TW" altLang="en-US" sz="1350" b="1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95D404B-4AD0-A044-9FB7-747134B23B72}"/>
              </a:ext>
            </a:extLst>
          </p:cNvPr>
          <p:cNvSpPr/>
          <p:nvPr/>
        </p:nvSpPr>
        <p:spPr>
          <a:xfrm>
            <a:off x="290146" y="1968780"/>
            <a:ext cx="1966435" cy="912468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E0321F5-BB7F-9841-ACF7-375C809C9AA1}"/>
              </a:ext>
            </a:extLst>
          </p:cNvPr>
          <p:cNvSpPr/>
          <p:nvPr/>
        </p:nvSpPr>
        <p:spPr>
          <a:xfrm>
            <a:off x="6660228" y="2074293"/>
            <a:ext cx="1966435" cy="912468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26D72C3-67A9-0448-9A5A-680D2DC4D2C1}"/>
              </a:ext>
            </a:extLst>
          </p:cNvPr>
          <p:cNvSpPr/>
          <p:nvPr/>
        </p:nvSpPr>
        <p:spPr>
          <a:xfrm>
            <a:off x="290146" y="1957716"/>
            <a:ext cx="1966435" cy="912468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8A5FF73-66F4-D742-9135-52345AE22E99}"/>
              </a:ext>
            </a:extLst>
          </p:cNvPr>
          <p:cNvSpPr/>
          <p:nvPr/>
        </p:nvSpPr>
        <p:spPr>
          <a:xfrm>
            <a:off x="6661689" y="2071069"/>
            <a:ext cx="1966435" cy="912468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81D1FC38-072B-6143-BDE3-1D26E781A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120"/>
          <a:stretch/>
        </p:blipFill>
        <p:spPr>
          <a:xfrm>
            <a:off x="4397252" y="5101563"/>
            <a:ext cx="675909" cy="4971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8221E13-5FD2-574B-9913-5B5F4557AAC1}"/>
              </a:ext>
            </a:extLst>
          </p:cNvPr>
          <p:cNvSpPr txBox="1"/>
          <p:nvPr/>
        </p:nvSpPr>
        <p:spPr>
          <a:xfrm>
            <a:off x="4086830" y="5350120"/>
            <a:ext cx="3561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700" dirty="0"/>
              <a:t>e</a:t>
            </a:r>
            <a:endParaRPr kumimoji="1" lang="zh-TW" altLang="en-US" sz="2700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B588CD1-CC08-FF44-AECE-48B9845D8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36" r="49216" b="477"/>
          <a:stretch/>
        </p:blipFill>
        <p:spPr>
          <a:xfrm>
            <a:off x="5480551" y="5132921"/>
            <a:ext cx="666092" cy="494741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0E2BD950-1DDD-064A-8171-E354C2C24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58"/>
          <a:stretch/>
        </p:blipFill>
        <p:spPr>
          <a:xfrm>
            <a:off x="7725514" y="5096565"/>
            <a:ext cx="660027" cy="497113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678833BD-D59A-194B-8BE1-4D0B5BAFA1FB}"/>
              </a:ext>
            </a:extLst>
          </p:cNvPr>
          <p:cNvSpPr txBox="1"/>
          <p:nvPr/>
        </p:nvSpPr>
        <p:spPr>
          <a:xfrm>
            <a:off x="5308091" y="5391470"/>
            <a:ext cx="3561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700" dirty="0"/>
              <a:t>e</a:t>
            </a:r>
            <a:endParaRPr kumimoji="1" lang="zh-TW" altLang="en-US" sz="27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0C5151A-DE78-EC45-8E61-D198A55FE678}"/>
              </a:ext>
            </a:extLst>
          </p:cNvPr>
          <p:cNvSpPr txBox="1"/>
          <p:nvPr/>
        </p:nvSpPr>
        <p:spPr>
          <a:xfrm>
            <a:off x="7488233" y="5356301"/>
            <a:ext cx="3561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700" dirty="0"/>
              <a:t>e</a:t>
            </a:r>
            <a:endParaRPr kumimoji="1" lang="zh-TW" altLang="en-US" sz="27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B8DBD6B-7E26-AD4A-A158-F76EC5FB8EC2}"/>
              </a:ext>
            </a:extLst>
          </p:cNvPr>
          <p:cNvSpPr txBox="1"/>
          <p:nvPr/>
        </p:nvSpPr>
        <p:spPr>
          <a:xfrm>
            <a:off x="5029012" y="5549790"/>
            <a:ext cx="2521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50" dirty="0"/>
              <a:t>+                              ……                    +</a:t>
            </a:r>
            <a:endParaRPr kumimoji="1" lang="zh-TW" altLang="en-US" sz="135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43C228-C1BC-0942-8C8B-178D974F17CF}"/>
              </a:ext>
            </a:extLst>
          </p:cNvPr>
          <p:cNvSpPr txBox="1"/>
          <p:nvPr/>
        </p:nvSpPr>
        <p:spPr>
          <a:xfrm>
            <a:off x="3525031" y="4846139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100" dirty="0"/>
              <a:t>=</a:t>
            </a:r>
            <a:endParaRPr kumimoji="1" lang="zh-TW" altLang="en-US" sz="21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7CC697-CDEE-9142-9183-518A4D8922A0}"/>
              </a:ext>
            </a:extLst>
          </p:cNvPr>
          <p:cNvSpPr txBox="1"/>
          <p:nvPr/>
        </p:nvSpPr>
        <p:spPr>
          <a:xfrm>
            <a:off x="3868617" y="4822580"/>
            <a:ext cx="46474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50" u="sng" dirty="0"/>
              <a:t>                                                                                                                    </a:t>
            </a:r>
            <a:endParaRPr kumimoji="1" lang="zh-TW" altLang="en-US" sz="1350" u="sng" dirty="0"/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9E8EBDF9-46E0-E04D-A7CF-75D5C4814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58"/>
          <a:stretch/>
        </p:blipFill>
        <p:spPr>
          <a:xfrm>
            <a:off x="6083306" y="4253010"/>
            <a:ext cx="660027" cy="497113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2D488B80-FCA6-3446-BFA6-93F9E59102BB}"/>
              </a:ext>
            </a:extLst>
          </p:cNvPr>
          <p:cNvSpPr txBox="1"/>
          <p:nvPr/>
        </p:nvSpPr>
        <p:spPr>
          <a:xfrm>
            <a:off x="5846025" y="4512745"/>
            <a:ext cx="3561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700" dirty="0"/>
              <a:t>e</a:t>
            </a:r>
            <a:endParaRPr kumimoji="1"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948733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8435139C-8D02-044F-97A0-95CC1E59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Graph Embedding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3B90A208-A9FD-FA49-BE2F-34216A24C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DeepWalk</a:t>
            </a:r>
            <a:r>
              <a:rPr lang="en-US" altLang="zh-TW" dirty="0"/>
              <a:t>: Online Learning of Social Representations, KDD 2014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6210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EE04452-E294-E04A-88BF-F9F73F80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6" y="1500831"/>
            <a:ext cx="5819775" cy="41529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E5AD38-825C-394A-888D-6D371F20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583" y="3460406"/>
            <a:ext cx="43529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92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432A013-29FA-B647-84CA-F43373F7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5" y="1037195"/>
            <a:ext cx="3657600" cy="7429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9BF190-B609-C744-B466-9A9FB62A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90" y="1804088"/>
            <a:ext cx="3981089" cy="576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8930707-3362-2643-87D3-C2F19961F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4" y="2981326"/>
            <a:ext cx="9144000" cy="299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6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3" t="15050" b="7001"/>
          <a:stretch>
            <a:fillRect/>
          </a:stretch>
        </p:blipFill>
        <p:spPr bwMode="auto">
          <a:xfrm>
            <a:off x="0" y="836712"/>
            <a:ext cx="887212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207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1172972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Edge Removal Algorithm</a:t>
            </a:r>
          </a:p>
        </p:txBody>
      </p:sp>
      <p:pic>
        <p:nvPicPr>
          <p:cNvPr id="4710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08" y="1556792"/>
            <a:ext cx="7058744" cy="3807148"/>
          </a:xfrm>
          <a:noFill/>
          <a:ln/>
        </p:spPr>
      </p:pic>
      <p:sp>
        <p:nvSpPr>
          <p:cNvPr id="3" name="圓角矩形 2"/>
          <p:cNvSpPr/>
          <p:nvPr/>
        </p:nvSpPr>
        <p:spPr>
          <a:xfrm>
            <a:off x="5004048" y="1412776"/>
            <a:ext cx="1872208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020272" y="1403446"/>
            <a:ext cx="1800200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2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Edge Removal Algorithm</a:t>
            </a:r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3352800" y="4267200"/>
            <a:ext cx="1600200" cy="2057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>
              <a:latin typeface="Arial" pitchFamily="34" charset="0"/>
              <a:cs typeface="Arial" pitchFamily="34" charset="0"/>
            </a:endParaRPr>
          </a:p>
        </p:txBody>
      </p:sp>
      <p:pic>
        <p:nvPicPr>
          <p:cNvPr id="4710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52" y="2348880"/>
            <a:ext cx="3429000" cy="1849438"/>
          </a:xfrm>
          <a:noFill/>
          <a:ln/>
        </p:spPr>
      </p:pic>
      <p:pic>
        <p:nvPicPr>
          <p:cNvPr id="4711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7" y="4539816"/>
            <a:ext cx="734864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72000" y="1844824"/>
            <a:ext cx="4379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By </a:t>
            </a:r>
            <a:r>
              <a:rPr lang="en-US" altLang="zh-TW" sz="2000" b="1" dirty="0">
                <a:solidFill>
                  <a:srgbClr val="FF0000"/>
                </a:solidFill>
              </a:rPr>
              <a:t>defining a measure </a:t>
            </a:r>
            <a:r>
              <a:rPr lang="en-US" altLang="zh-TW" sz="2000" dirty="0"/>
              <a:t>to rank the nodes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degree 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clustering coefficient 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</a:t>
            </a:r>
            <a:r>
              <a:rPr lang="en-US" altLang="zh-TW" sz="2000" dirty="0" err="1"/>
              <a:t>betweeness</a:t>
            </a:r>
            <a:r>
              <a:rPr lang="en-US" altLang="zh-TW" sz="2000" dirty="0"/>
              <a:t> ?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4279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406" y="-142900"/>
            <a:ext cx="9286940" cy="1143000"/>
          </a:xfrm>
        </p:spPr>
        <p:txBody>
          <a:bodyPr/>
          <a:lstStyle/>
          <a:p>
            <a:r>
              <a:rPr lang="en-US" altLang="zh-TW" dirty="0"/>
              <a:t>By </a:t>
            </a:r>
            <a:r>
              <a:rPr lang="en-US" altLang="zh-TW" dirty="0" err="1"/>
              <a:t>Detweeness</a:t>
            </a:r>
            <a:endParaRPr lang="zh-TW" altLang="en-US" dirty="0"/>
          </a:p>
        </p:txBody>
      </p:sp>
      <p:sp>
        <p:nvSpPr>
          <p:cNvPr id="5" name="Oval 14"/>
          <p:cNvSpPr>
            <a:spLocks noChangeArrowheads="1"/>
          </p:cNvSpPr>
          <p:nvPr/>
        </p:nvSpPr>
        <p:spPr bwMode="auto">
          <a:xfrm>
            <a:off x="762000" y="52578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6" name="Oval 15"/>
          <p:cNvSpPr>
            <a:spLocks noChangeArrowheads="1"/>
          </p:cNvSpPr>
          <p:nvPr/>
        </p:nvSpPr>
        <p:spPr bwMode="auto">
          <a:xfrm>
            <a:off x="1600200" y="49530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7" name="Oval 16"/>
          <p:cNvSpPr>
            <a:spLocks noChangeArrowheads="1"/>
          </p:cNvSpPr>
          <p:nvPr/>
        </p:nvSpPr>
        <p:spPr bwMode="auto">
          <a:xfrm>
            <a:off x="2514600" y="54864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8" name="Oval 17"/>
          <p:cNvSpPr>
            <a:spLocks noChangeArrowheads="1"/>
          </p:cNvSpPr>
          <p:nvPr/>
        </p:nvSpPr>
        <p:spPr bwMode="auto">
          <a:xfrm>
            <a:off x="2419320" y="4090976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9" name="Oval 18"/>
          <p:cNvSpPr>
            <a:spLocks noChangeArrowheads="1"/>
          </p:cNvSpPr>
          <p:nvPr/>
        </p:nvSpPr>
        <p:spPr bwMode="auto">
          <a:xfrm>
            <a:off x="3581400" y="4876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cxnSp>
        <p:nvCxnSpPr>
          <p:cNvPr id="10" name="AutoShape 19"/>
          <p:cNvCxnSpPr>
            <a:cxnSpLocks noChangeShapeType="1"/>
            <a:stCxn id="5" idx="7"/>
            <a:endCxn id="6" idx="2"/>
          </p:cNvCxnSpPr>
          <p:nvPr/>
        </p:nvCxnSpPr>
        <p:spPr bwMode="auto">
          <a:xfrm flipV="1">
            <a:off x="892175" y="5029200"/>
            <a:ext cx="688975" cy="231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20"/>
          <p:cNvCxnSpPr>
            <a:cxnSpLocks noChangeShapeType="1"/>
            <a:stCxn id="6" idx="7"/>
            <a:endCxn id="8" idx="2"/>
          </p:cNvCxnSpPr>
          <p:nvPr/>
        </p:nvCxnSpPr>
        <p:spPr bwMode="auto">
          <a:xfrm rot="5400000" flipH="1" flipV="1">
            <a:off x="1670730" y="4226728"/>
            <a:ext cx="808142" cy="6890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21"/>
          <p:cNvCxnSpPr>
            <a:cxnSpLocks noChangeShapeType="1"/>
            <a:stCxn id="6" idx="5"/>
            <a:endCxn id="7" idx="1"/>
          </p:cNvCxnSpPr>
          <p:nvPr/>
        </p:nvCxnSpPr>
        <p:spPr bwMode="auto">
          <a:xfrm>
            <a:off x="1730375" y="5102225"/>
            <a:ext cx="806450" cy="3873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22"/>
          <p:cNvCxnSpPr>
            <a:cxnSpLocks noChangeShapeType="1"/>
            <a:stCxn id="8" idx="5"/>
            <a:endCxn id="9" idx="1"/>
          </p:cNvCxnSpPr>
          <p:nvPr/>
        </p:nvCxnSpPr>
        <p:spPr bwMode="auto">
          <a:xfrm rot="16200000" flipH="1">
            <a:off x="2737530" y="4032930"/>
            <a:ext cx="678060" cy="105431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23"/>
          <p:cNvCxnSpPr>
            <a:cxnSpLocks noChangeShapeType="1"/>
            <a:stCxn id="7" idx="7"/>
            <a:endCxn id="9" idx="2"/>
          </p:cNvCxnSpPr>
          <p:nvPr/>
        </p:nvCxnSpPr>
        <p:spPr bwMode="auto">
          <a:xfrm flipV="1">
            <a:off x="2644775" y="4953000"/>
            <a:ext cx="936625" cy="536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593725" y="5451475"/>
            <a:ext cx="2365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j</a:t>
            </a: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3810000" y="4800600"/>
            <a:ext cx="307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k</a:t>
            </a:r>
          </a:p>
        </p:txBody>
      </p: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1581150" y="4648200"/>
            <a:ext cx="2365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i</a:t>
            </a: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2333595" y="2374889"/>
          <a:ext cx="35052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7" name="Equation" r:id="rId3" imgW="1320800" imgH="368300" progId="Equation.3">
                  <p:embed/>
                </p:oleObj>
              </mc:Choice>
              <mc:Fallback>
                <p:oleObj name="Equation" r:id="rId3" imgW="1320800" imgH="368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595" y="2374889"/>
                        <a:ext cx="3505200" cy="97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85720" y="1933564"/>
            <a:ext cx="2608263" cy="369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>
                <a:latin typeface="+mj-lt"/>
                <a:cs typeface="Arial" charset="0"/>
              </a:rPr>
              <a:t>betweenness of vertex i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428720" y="2314564"/>
            <a:ext cx="68580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3638520" y="1857364"/>
            <a:ext cx="5314275" cy="36933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dirty="0">
                <a:latin typeface="+mj-lt"/>
                <a:cs typeface="Arial" charset="0"/>
              </a:rPr>
              <a:t>shortest paths between j and k that pass through </a:t>
            </a:r>
            <a:r>
              <a:rPr kumimoji="0" lang="en-US" altLang="zh-TW" dirty="0" err="1">
                <a:latin typeface="+mj-lt"/>
                <a:cs typeface="Arial" charset="0"/>
              </a:rPr>
              <a:t>i</a:t>
            </a:r>
            <a:endParaRPr kumimoji="0" lang="en-US" altLang="zh-TW" dirty="0">
              <a:latin typeface="+mj-lt"/>
              <a:cs typeface="Arial" charset="0"/>
            </a:endParaRP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5363840" y="3328976"/>
            <a:ext cx="3608680" cy="36933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dirty="0">
                <a:latin typeface="+mj-lt"/>
                <a:cs typeface="Arial" charset="0"/>
              </a:rPr>
              <a:t>all </a:t>
            </a:r>
            <a:r>
              <a:rPr kumimoji="0" lang="en-US" altLang="zh-TW" dirty="0">
                <a:cs typeface="Arial" charset="0"/>
              </a:rPr>
              <a:t>shortest </a:t>
            </a:r>
            <a:r>
              <a:rPr kumimoji="0" lang="en-US" altLang="zh-TW" dirty="0">
                <a:latin typeface="+mj-lt"/>
                <a:cs typeface="Arial" charset="0"/>
              </a:rPr>
              <a:t>paths between j and k</a:t>
            </a: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 flipH="1" flipV="1">
            <a:off x="5848320" y="3000364"/>
            <a:ext cx="3810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H="1">
            <a:off x="5010120" y="2238364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28728" y="857232"/>
            <a:ext cx="66437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굴림" pitchFamily="34" charset="-127"/>
              </a:rPr>
              <a:t>ratio of the number of shortest paths passing through a node </a:t>
            </a:r>
            <a:r>
              <a:rPr lang="en-US" altLang="ko-KR" i="1" dirty="0">
                <a:ea typeface="굴림" pitchFamily="34" charset="-127"/>
              </a:rPr>
              <a:t>v</a:t>
            </a:r>
            <a:r>
              <a:rPr lang="en-US" altLang="ko-KR" dirty="0">
                <a:ea typeface="굴림" pitchFamily="34" charset="-127"/>
              </a:rPr>
              <a:t> out of all shortest paths between all node pairs in a network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5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/>
      <p:bldP spid="16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411760" y="1268760"/>
            <a:ext cx="451824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/>
              <a:t>By </a:t>
            </a:r>
            <a:r>
              <a:rPr lang="en-US" altLang="zh-TW" dirty="0" err="1"/>
              <a:t>Detweeness</a:t>
            </a:r>
            <a:r>
              <a:rPr lang="en-US" altLang="zh-TW" dirty="0"/>
              <a:t> ?</a:t>
            </a:r>
            <a:endParaRPr lang="zh-TW" altLang="en-US" dirty="0"/>
          </a:p>
        </p:txBody>
      </p:sp>
      <p:sp>
        <p:nvSpPr>
          <p:cNvPr id="6" name="向下箭號 5"/>
          <p:cNvSpPr/>
          <p:nvPr/>
        </p:nvSpPr>
        <p:spPr>
          <a:xfrm>
            <a:off x="3059832" y="2780928"/>
            <a:ext cx="144016" cy="21602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46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346733"/>
            <a:ext cx="8229600" cy="4525963"/>
          </a:xfrm>
        </p:spPr>
        <p:txBody>
          <a:bodyPr>
            <a:normAutofit/>
          </a:bodyPr>
          <a:lstStyle/>
          <a:p>
            <a:pPr lvl="1"/>
            <a:r>
              <a:rPr lang="en-US" altLang="zh-TW" dirty="0"/>
              <a:t>For node v: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Bridging coefficient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466715"/>
            <a:ext cx="4838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49080"/>
            <a:ext cx="25527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149080"/>
            <a:ext cx="25527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071934" y="1357298"/>
            <a:ext cx="4786346" cy="707886"/>
          </a:xfrm>
          <a:prstGeom prst="rect">
            <a:avLst/>
          </a:prstGeom>
          <a:solidFill>
            <a:srgbClr val="CCFF9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indent="92075"/>
            <a:r>
              <a:rPr lang="en-US" altLang="zh-TW" sz="2000" dirty="0">
                <a:ea typeface="굴림" pitchFamily="34" charset="-127"/>
              </a:rPr>
              <a:t>T</a:t>
            </a:r>
            <a:r>
              <a:rPr lang="en-US" altLang="ko-KR" sz="2000" dirty="0">
                <a:ea typeface="굴림" pitchFamily="34" charset="-127"/>
              </a:rPr>
              <a:t>he probability of leaving the </a:t>
            </a:r>
            <a:r>
              <a:rPr lang="en-US" altLang="ko-KR" sz="2000">
                <a:ea typeface="굴림" pitchFamily="34" charset="-127"/>
              </a:rPr>
              <a:t>direct neighbors of </a:t>
            </a:r>
            <a:r>
              <a:rPr lang="en-US" altLang="ko-KR" sz="2000" dirty="0">
                <a:ea typeface="굴림" pitchFamily="34" charset="-127"/>
              </a:rPr>
              <a:t>a node v.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843808" y="48691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868144" y="493187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159547"/>
            <a:ext cx="25527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2843808" y="493187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339752" y="493187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85786" y="5786454"/>
            <a:ext cx="7072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  <a:ea typeface="굴림" pitchFamily="34" charset="-127"/>
              </a:rPr>
              <a:t>Bridging Coefficient</a:t>
            </a:r>
            <a:r>
              <a:rPr lang="en-US" altLang="ko-KR" dirty="0">
                <a:ea typeface="굴림" pitchFamily="34" charset="-127"/>
              </a:rPr>
              <a:t>: a measurement that measuring the extent how well a node or edge is located between well connected regions.</a:t>
            </a:r>
          </a:p>
        </p:txBody>
      </p:sp>
      <p:cxnSp>
        <p:nvCxnSpPr>
          <p:cNvPr id="19" name="直線單箭頭接點 18"/>
          <p:cNvCxnSpPr/>
          <p:nvPr/>
        </p:nvCxnSpPr>
        <p:spPr>
          <a:xfrm rot="5400000">
            <a:off x="6322231" y="2250273"/>
            <a:ext cx="50086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072066" y="785794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δ</a:t>
            </a:r>
            <a:r>
              <a:rPr lang="en-US" altLang="zh-TW" sz="2400" i="1" dirty="0"/>
              <a:t>(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) = </a:t>
            </a:r>
            <a:r>
              <a:rPr lang="en-US" altLang="zh-TW" sz="2400" dirty="0"/>
              <a:t>|</a:t>
            </a:r>
            <a:r>
              <a:rPr lang="en-US" altLang="zh-TW" sz="2400" i="1" dirty="0"/>
              <a:t>N(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)-N(v)-v</a:t>
            </a:r>
            <a:r>
              <a:rPr lang="en-US" altLang="zh-TW" sz="2400" dirty="0"/>
              <a:t>|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66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196752"/>
            <a:ext cx="90364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691680" y="5805264"/>
            <a:ext cx="2238113" cy="369332"/>
          </a:xfrm>
          <a:prstGeom prst="rect">
            <a:avLst/>
          </a:prstGeom>
          <a:solidFill>
            <a:srgbClr val="CCFF99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Bridging centrality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084168" y="5805264"/>
            <a:ext cx="2728632" cy="369332"/>
          </a:xfrm>
          <a:prstGeom prst="rect">
            <a:avLst/>
          </a:prstGeom>
          <a:solidFill>
            <a:srgbClr val="CCFF99"/>
          </a:solidFill>
        </p:spPr>
        <p:txBody>
          <a:bodyPr wrap="none" rtlCol="0">
            <a:spAutoFit/>
          </a:bodyPr>
          <a:lstStyle/>
          <a:p>
            <a:r>
              <a:rPr lang="en-US" altLang="zh-TW" dirty="0" err="1"/>
              <a:t>Betweenness</a:t>
            </a:r>
            <a:r>
              <a:rPr lang="en-US" altLang="zh-TW" dirty="0"/>
              <a:t> centrality</a:t>
            </a:r>
          </a:p>
        </p:txBody>
      </p:sp>
    </p:spTree>
    <p:extLst>
      <p:ext uri="{BB962C8B-B14F-4D97-AF65-F5344CB8AC3E}">
        <p14:creationId xmlns:p14="http://schemas.microsoft.com/office/powerpoint/2010/main" val="3592467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666" name="Picture 2" descr="C:\Users\Administrator\Downloads\6_centrality_measures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4429156" cy="6643733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4786314" y="1428736"/>
            <a:ext cx="40005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Examples of </a:t>
            </a:r>
          </a:p>
          <a:p>
            <a:r>
              <a:rPr lang="en-US" sz="2400" dirty="0"/>
              <a:t>A) </a:t>
            </a:r>
            <a:r>
              <a:rPr lang="en-US" sz="2400" dirty="0" err="1">
                <a:hlinkClick r:id="rId3" tooltip="Betweenness centrality"/>
              </a:rPr>
              <a:t>Betweenness</a:t>
            </a:r>
            <a:r>
              <a:rPr lang="en-US" sz="2400" dirty="0">
                <a:hlinkClick r:id="rId3" tooltip="Betweenness centrality"/>
              </a:rPr>
              <a:t>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B)</a:t>
            </a:r>
            <a:r>
              <a:rPr lang="zh-TW" altLang="en-US" sz="2400" dirty="0"/>
              <a:t> </a:t>
            </a:r>
            <a:r>
              <a:rPr lang="en-US" sz="2400" dirty="0">
                <a:hlinkClick r:id="rId4" tooltip="Closeness centrality"/>
              </a:rPr>
              <a:t>Closeness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C) </a:t>
            </a:r>
            <a:r>
              <a:rPr lang="en-US" sz="2400" dirty="0">
                <a:hlinkClick r:id="rId5" tooltip="Eigenvector centrality"/>
              </a:rPr>
              <a:t>Eigenvector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D)</a:t>
            </a:r>
            <a:r>
              <a:rPr lang="en-US" sz="2400" dirty="0">
                <a:hlinkClick r:id="rId6" tooltip="Degree centrality"/>
              </a:rPr>
              <a:t>Degree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E) </a:t>
            </a:r>
            <a:r>
              <a:rPr lang="en-US" sz="2400" dirty="0">
                <a:hlinkClick r:id="rId7" tooltip="Harmonic centrality (page does not exist)"/>
              </a:rPr>
              <a:t>Harmonic centrality</a:t>
            </a:r>
            <a:r>
              <a:rPr lang="en-US" sz="2400" dirty="0"/>
              <a:t> </a:t>
            </a:r>
          </a:p>
          <a:p>
            <a:r>
              <a:rPr lang="en-US" sz="2400" dirty="0"/>
              <a:t>F) </a:t>
            </a:r>
            <a:r>
              <a:rPr lang="en-US" sz="2400" dirty="0">
                <a:hlinkClick r:id="rId8" tooltip="Katz centrality"/>
              </a:rPr>
              <a:t>Katz centrality</a:t>
            </a:r>
            <a:r>
              <a:rPr lang="en-US" sz="2400" dirty="0"/>
              <a:t> of the same graph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charset="-122"/>
              </a:rPr>
              <a:t>Edge Betweenness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>
                <a:ea typeface="宋体" charset="-122"/>
              </a:rPr>
              <a:t>The strength of a tie can be measured by </a:t>
            </a:r>
            <a:r>
              <a:rPr lang="en-US" altLang="zh-TW" sz="2400">
                <a:solidFill>
                  <a:srgbClr val="0000FF"/>
                </a:solidFill>
                <a:ea typeface="宋体" charset="-122"/>
              </a:rPr>
              <a:t>edge betweenness </a:t>
            </a:r>
          </a:p>
          <a:p>
            <a:r>
              <a:rPr lang="en-US" altLang="zh-TW" sz="2400">
                <a:solidFill>
                  <a:srgbClr val="0000FF"/>
                </a:solidFill>
                <a:ea typeface="宋体" charset="-122"/>
              </a:rPr>
              <a:t>Edge betweenness: </a:t>
            </a:r>
            <a:r>
              <a:rPr lang="en-US" altLang="zh-TW" sz="2400">
                <a:ea typeface="宋体" charset="-122"/>
              </a:rPr>
              <a:t>the number of shortest paths that pass along with the edge</a:t>
            </a: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pPr>
              <a:buFont typeface="Arial" charset="0"/>
              <a:buNone/>
            </a:pPr>
            <a:endParaRPr lang="en-US" altLang="zh-TW" sz="2400">
              <a:ea typeface="宋体" charset="-122"/>
            </a:endParaRPr>
          </a:p>
          <a:p>
            <a:r>
              <a:rPr lang="en-US" altLang="zh-TW" sz="2400">
                <a:ea typeface="宋体" charset="-122"/>
              </a:rPr>
              <a:t>The edge with higher betweenness tends to be the </a:t>
            </a:r>
            <a:r>
              <a:rPr lang="en-US" altLang="zh-TW" sz="2400" u="sng">
                <a:ea typeface="宋体" charset="-122"/>
              </a:rPr>
              <a:t>bridge</a:t>
            </a:r>
            <a:r>
              <a:rPr lang="en-US" altLang="zh-TW" sz="2400">
                <a:ea typeface="宋体" charset="-122"/>
              </a:rPr>
              <a:t> between two communities. </a:t>
            </a: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4800600" y="5440363"/>
            <a:ext cx="2819400" cy="1371600"/>
            <a:chOff x="0" y="0"/>
            <a:chExt cx="2819400" cy="1371600"/>
          </a:xfrm>
        </p:grpSpPr>
        <p:sp>
          <p:nvSpPr>
            <p:cNvPr id="40965" name="Oval 3"/>
            <p:cNvSpPr>
              <a:spLocks noChangeArrowheads="1"/>
            </p:cNvSpPr>
            <p:nvPr/>
          </p:nvSpPr>
          <p:spPr bwMode="auto">
            <a:xfrm>
              <a:off x="0" y="0"/>
              <a:ext cx="990600" cy="13716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6" name="Oval 4"/>
            <p:cNvSpPr>
              <a:spLocks noChangeArrowheads="1"/>
            </p:cNvSpPr>
            <p:nvPr/>
          </p:nvSpPr>
          <p:spPr bwMode="auto">
            <a:xfrm>
              <a:off x="1752600" y="0"/>
              <a:ext cx="1066800" cy="13716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7" name="Oval 5"/>
            <p:cNvSpPr>
              <a:spLocks noChangeArrowheads="1"/>
            </p:cNvSpPr>
            <p:nvPr/>
          </p:nvSpPr>
          <p:spPr bwMode="auto">
            <a:xfrm>
              <a:off x="152400" y="22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8" name="Oval 6"/>
            <p:cNvSpPr>
              <a:spLocks noChangeArrowheads="1"/>
            </p:cNvSpPr>
            <p:nvPr/>
          </p:nvSpPr>
          <p:spPr bwMode="auto">
            <a:xfrm>
              <a:off x="609600" y="457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9" name="Oval 7"/>
            <p:cNvSpPr>
              <a:spLocks noChangeArrowheads="1"/>
            </p:cNvSpPr>
            <p:nvPr/>
          </p:nvSpPr>
          <p:spPr bwMode="auto">
            <a:xfrm>
              <a:off x="228600" y="838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cxnSp>
          <p:nvCxnSpPr>
            <p:cNvPr id="40970" name="Straight Connector 8"/>
            <p:cNvCxnSpPr>
              <a:cxnSpLocks noChangeShapeType="1"/>
              <a:stCxn id="40968" idx="6"/>
              <a:endCxn id="40976" idx="2"/>
            </p:cNvCxnSpPr>
            <p:nvPr/>
          </p:nvCxnSpPr>
          <p:spPr bwMode="auto">
            <a:xfrm>
              <a:off x="914400" y="609600"/>
              <a:ext cx="990600" cy="1524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71" name="Straight Connector 9"/>
            <p:cNvCxnSpPr>
              <a:cxnSpLocks noChangeShapeType="1"/>
              <a:stCxn id="40967" idx="5"/>
              <a:endCxn id="40968" idx="2"/>
            </p:cNvCxnSpPr>
            <p:nvPr/>
          </p:nvCxnSpPr>
          <p:spPr bwMode="auto">
            <a:xfrm rot="16200000" flipH="1">
              <a:off x="450662" y="450661"/>
              <a:ext cx="120837" cy="1970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72" name="Straight Connector 10"/>
            <p:cNvCxnSpPr>
              <a:cxnSpLocks noChangeShapeType="1"/>
              <a:stCxn id="40967" idx="4"/>
              <a:endCxn id="40969" idx="0"/>
            </p:cNvCxnSpPr>
            <p:nvPr/>
          </p:nvCxnSpPr>
          <p:spPr bwMode="auto">
            <a:xfrm rot="16200000" flipH="1">
              <a:off x="190500" y="647700"/>
              <a:ext cx="304800" cy="76200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73" name="Straight Connector 11"/>
            <p:cNvCxnSpPr>
              <a:cxnSpLocks noChangeShapeType="1"/>
              <a:stCxn id="40969" idx="7"/>
              <a:endCxn id="40968" idx="3"/>
            </p:cNvCxnSpPr>
            <p:nvPr/>
          </p:nvCxnSpPr>
          <p:spPr bwMode="auto">
            <a:xfrm rot="5400000" flipH="1" flipV="1">
              <a:off x="488763" y="717363"/>
              <a:ext cx="165474" cy="165474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974" name="Oval 12"/>
            <p:cNvSpPr>
              <a:spLocks noChangeArrowheads="1"/>
            </p:cNvSpPr>
            <p:nvPr/>
          </p:nvSpPr>
          <p:spPr bwMode="auto">
            <a:xfrm>
              <a:off x="2133600" y="152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5" name="Oval 13"/>
            <p:cNvSpPr>
              <a:spLocks noChangeArrowheads="1"/>
            </p:cNvSpPr>
            <p:nvPr/>
          </p:nvSpPr>
          <p:spPr bwMode="auto">
            <a:xfrm>
              <a:off x="2438400" y="533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6" name="Oval 14"/>
            <p:cNvSpPr>
              <a:spLocks noChangeArrowheads="1"/>
            </p:cNvSpPr>
            <p:nvPr/>
          </p:nvSpPr>
          <p:spPr bwMode="auto">
            <a:xfrm>
              <a:off x="1905000" y="609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7" name="Oval 15"/>
            <p:cNvSpPr>
              <a:spLocks noChangeArrowheads="1"/>
            </p:cNvSpPr>
            <p:nvPr/>
          </p:nvSpPr>
          <p:spPr bwMode="auto">
            <a:xfrm>
              <a:off x="2209800" y="914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cxnSp>
          <p:nvCxnSpPr>
            <p:cNvPr id="40978" name="Straight Connector 16"/>
            <p:cNvCxnSpPr>
              <a:cxnSpLocks noChangeShapeType="1"/>
              <a:stCxn id="40974" idx="3"/>
              <a:endCxn id="40976" idx="0"/>
            </p:cNvCxnSpPr>
            <p:nvPr/>
          </p:nvCxnSpPr>
          <p:spPr bwMode="auto">
            <a:xfrm rot="5400000">
              <a:off x="2019300" y="450662"/>
              <a:ext cx="197037" cy="1208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79" name="Straight Connector 17"/>
            <p:cNvCxnSpPr>
              <a:cxnSpLocks noChangeShapeType="1"/>
              <a:stCxn id="40976" idx="5"/>
              <a:endCxn id="40977" idx="1"/>
            </p:cNvCxnSpPr>
            <p:nvPr/>
          </p:nvCxnSpPr>
          <p:spPr bwMode="auto">
            <a:xfrm rot="16200000" flipH="1">
              <a:off x="2165163" y="869763"/>
              <a:ext cx="89274" cy="89274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80" name="Straight Connector 18"/>
            <p:cNvCxnSpPr>
              <a:cxnSpLocks noChangeShapeType="1"/>
              <a:stCxn id="40974" idx="5"/>
              <a:endCxn id="40975" idx="0"/>
            </p:cNvCxnSpPr>
            <p:nvPr/>
          </p:nvCxnSpPr>
          <p:spPr bwMode="auto">
            <a:xfrm rot="16200000" flipH="1">
              <a:off x="2431862" y="374461"/>
              <a:ext cx="120837" cy="1970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81" name="Straight Connector 19"/>
            <p:cNvCxnSpPr>
              <a:cxnSpLocks noChangeShapeType="1"/>
              <a:stCxn id="40977" idx="7"/>
              <a:endCxn id="40975" idx="4"/>
            </p:cNvCxnSpPr>
            <p:nvPr/>
          </p:nvCxnSpPr>
          <p:spPr bwMode="auto">
            <a:xfrm rot="5400000" flipH="1" flipV="1">
              <a:off x="2469962" y="838200"/>
              <a:ext cx="120837" cy="1208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0982" name="Picture 21" descr="network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157538"/>
            <a:ext cx="408622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3" name="TextBox 22"/>
          <p:cNvSpPr txBox="1">
            <a:spLocks noChangeArrowheads="1"/>
          </p:cNvSpPr>
          <p:nvPr/>
        </p:nvSpPr>
        <p:spPr bwMode="auto">
          <a:xfrm>
            <a:off x="5257800" y="3157538"/>
            <a:ext cx="34290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The edge betweenness of e(1, 2) is 4 (=6/2 + 1), as all the shortest paths from 2 to {4, 5, 6, 7, 8, 9} have to either pass e(1, 2) or e(2, 3), and e(1,2) is the shortest path between 1 and 2</a:t>
            </a:r>
          </a:p>
        </p:txBody>
      </p:sp>
      <p:sp>
        <p:nvSpPr>
          <p:cNvPr id="40984" name="Slide Number Placeholder 24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7B8C2414-1CEE-374D-8C99-4A299F1ED0B4}" type="slidenum">
              <a:rPr lang="en-US" altLang="zh-TW" sz="1200">
                <a:solidFill>
                  <a:srgbClr val="898989"/>
                </a:solidFill>
              </a:rPr>
              <a:pPr algn="r"/>
              <a:t>58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0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>
                <a:ea typeface="宋体" charset="-122"/>
              </a:rPr>
              <a:t>Divisive clustering based on edge betweenness</a:t>
            </a:r>
          </a:p>
        </p:txBody>
      </p:sp>
      <p:pic>
        <p:nvPicPr>
          <p:cNvPr id="43011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0363"/>
            <a:ext cx="4084638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914525"/>
            <a:ext cx="2540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 descr="divisive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9525"/>
            <a:ext cx="3736975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/>
          <p:cNvSpPr txBox="1">
            <a:spLocks noChangeArrowheads="1"/>
          </p:cNvSpPr>
          <p:nvPr/>
        </p:nvSpPr>
        <p:spPr bwMode="auto">
          <a:xfrm>
            <a:off x="5173663" y="4032250"/>
            <a:ext cx="3754437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After remove e(4,5),  the betweenness  of </a:t>
            </a:r>
            <a:r>
              <a:rPr lang="en-US" altLang="zh-TW">
                <a:solidFill>
                  <a:srgbClr val="0000FF"/>
                </a:solidFill>
              </a:rPr>
              <a:t>e(4, 6)</a:t>
            </a:r>
            <a:r>
              <a:rPr lang="en-US" altLang="zh-TW"/>
              <a:t> </a:t>
            </a:r>
            <a:r>
              <a:rPr lang="en-US" altLang="zh-TW">
                <a:solidFill>
                  <a:srgbClr val="0000FF"/>
                </a:solidFill>
              </a:rPr>
              <a:t>becomes 20</a:t>
            </a:r>
            <a:r>
              <a:rPr lang="en-US" altLang="zh-TW"/>
              <a:t>, which is the highest;</a:t>
            </a:r>
          </a:p>
          <a:p>
            <a:endParaRPr lang="en-US" altLang="zh-TW"/>
          </a:p>
          <a:p>
            <a:r>
              <a:rPr lang="en-US" altLang="zh-TW"/>
              <a:t>After remove e(4,6),   the edge  </a:t>
            </a:r>
            <a:r>
              <a:rPr lang="en-US" altLang="zh-TW">
                <a:solidFill>
                  <a:srgbClr val="0000FF"/>
                </a:solidFill>
              </a:rPr>
              <a:t>e(7,9) </a:t>
            </a:r>
            <a:r>
              <a:rPr lang="en-US" altLang="zh-TW"/>
              <a:t>has the highest betweenness value </a:t>
            </a:r>
            <a:r>
              <a:rPr lang="en-US" altLang="zh-TW">
                <a:solidFill>
                  <a:srgbClr val="0000FF"/>
                </a:solidFill>
              </a:rPr>
              <a:t>4</a:t>
            </a:r>
            <a:r>
              <a:rPr lang="en-US" altLang="zh-TW"/>
              <a:t>, and should be removed. </a:t>
            </a:r>
          </a:p>
        </p:txBody>
      </p:sp>
      <p:sp>
        <p:nvSpPr>
          <p:cNvPr id="43015" name="TextBox 7"/>
          <p:cNvSpPr txBox="1">
            <a:spLocks noChangeArrowheads="1"/>
          </p:cNvSpPr>
          <p:nvPr/>
        </p:nvSpPr>
        <p:spPr bwMode="auto">
          <a:xfrm>
            <a:off x="5730875" y="1484313"/>
            <a:ext cx="2557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Initial betweenness value</a:t>
            </a:r>
          </a:p>
        </p:txBody>
      </p:sp>
      <p:sp>
        <p:nvSpPr>
          <p:cNvPr id="43016" name="Right Arrow 8"/>
          <p:cNvSpPr>
            <a:spLocks noChangeArrowheads="1"/>
          </p:cNvSpPr>
          <p:nvPr/>
        </p:nvSpPr>
        <p:spPr bwMode="auto">
          <a:xfrm>
            <a:off x="4721225" y="2343150"/>
            <a:ext cx="823913" cy="344488"/>
          </a:xfrm>
          <a:prstGeom prst="rightArrow">
            <a:avLst>
              <a:gd name="adj1" fmla="val 50000"/>
              <a:gd name="adj2" fmla="val 50082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43017" name="Left Arrow 10"/>
          <p:cNvSpPr>
            <a:spLocks noChangeArrowheads="1"/>
          </p:cNvSpPr>
          <p:nvPr/>
        </p:nvSpPr>
        <p:spPr bwMode="auto">
          <a:xfrm>
            <a:off x="3813175" y="4770438"/>
            <a:ext cx="1173163" cy="411162"/>
          </a:xfrm>
          <a:prstGeom prst="leftArrow">
            <a:avLst>
              <a:gd name="adj1" fmla="val 50000"/>
              <a:gd name="adj2" fmla="val 50025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43018" name="Slide Number Placeholder 9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75D55977-23B1-0646-B714-C205946949A4}" type="slidenum">
              <a:rPr lang="en-US" altLang="zh-TW" sz="1200">
                <a:solidFill>
                  <a:srgbClr val="898989"/>
                </a:solidFill>
              </a:rPr>
              <a:pPr algn="r"/>
              <a:t>59</a:t>
            </a:fld>
            <a:endParaRPr lang="en-US" altLang="zh-TW" sz="1200">
              <a:solidFill>
                <a:srgbClr val="898989"/>
              </a:solidFill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6491288"/>
            <a:ext cx="6851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400"/>
            <a:r>
              <a:rPr lang="en-US" altLang="zh-TW">
                <a:latin typeface="Arial" charset="0"/>
              </a:rPr>
              <a:t>Idea: progressively removing edges with the highest betweenness</a:t>
            </a:r>
          </a:p>
        </p:txBody>
      </p:sp>
    </p:spTree>
    <p:extLst>
      <p:ext uri="{BB962C8B-B14F-4D97-AF65-F5344CB8AC3E}">
        <p14:creationId xmlns:p14="http://schemas.microsoft.com/office/powerpoint/2010/main" val="681976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宋体" pitchFamily="2" charset="-122"/>
              </a:rPr>
              <a:t>Community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763000" cy="499715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800" dirty="0">
                <a:ea typeface="宋体" pitchFamily="2" charset="-122"/>
              </a:rPr>
              <a:t>Two types of groups in social media</a:t>
            </a:r>
            <a:endParaRPr lang="en-US" altLang="zh-TW" sz="2400" dirty="0">
              <a:solidFill>
                <a:srgbClr val="0000FF"/>
              </a:solidFill>
              <a:ea typeface="宋体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0000FF"/>
                </a:solidFill>
                <a:ea typeface="宋体" pitchFamily="2" charset="-122"/>
              </a:rPr>
              <a:t>Explicit Groups</a:t>
            </a:r>
            <a:r>
              <a:rPr lang="en-US" altLang="zh-TW" dirty="0">
                <a:ea typeface="宋体" pitchFamily="2" charset="-122"/>
              </a:rPr>
              <a:t>: formed by user </a:t>
            </a:r>
            <a:r>
              <a:rPr lang="en-US" altLang="zh-TW" b="1" dirty="0">
                <a:solidFill>
                  <a:srgbClr val="FF0000"/>
                </a:solidFill>
                <a:ea typeface="宋体" pitchFamily="2" charset="-122"/>
              </a:rPr>
              <a:t>subscriptions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0000FF"/>
                </a:solidFill>
                <a:ea typeface="宋体" pitchFamily="2" charset="-122"/>
              </a:rPr>
              <a:t>Implicit Groups</a:t>
            </a:r>
            <a:r>
              <a:rPr lang="en-US" altLang="zh-TW" dirty="0">
                <a:ea typeface="宋体" pitchFamily="2" charset="-122"/>
              </a:rPr>
              <a:t>: implicitly formed by social interactions</a:t>
            </a:r>
          </a:p>
          <a:p>
            <a:pPr>
              <a:lnSpc>
                <a:spcPct val="80000"/>
              </a:lnSpc>
            </a:pPr>
            <a:r>
              <a:rPr lang="en-US" altLang="zh-TW" sz="2800" dirty="0">
                <a:ea typeface="宋体" pitchFamily="2" charset="-122"/>
              </a:rPr>
              <a:t>Network interaction provides rich information about the relationship between users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Can complement other kinds of information, e.g.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user profile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Help network visualization and navigation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Provide basic information for other tasks, e.g.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recommendation</a:t>
            </a:r>
          </a:p>
          <a:p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118723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>
                <a:ea typeface="宋体" charset="-122"/>
              </a:rPr>
              <a:t>Agglomerative Hierarchical Clustering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800" dirty="0">
                <a:ea typeface="宋体" charset="-122"/>
              </a:rPr>
              <a:t>Initialize each node as a community</a:t>
            </a:r>
          </a:p>
          <a:p>
            <a:r>
              <a:rPr lang="en-US" altLang="zh-TW" sz="2800" dirty="0">
                <a:ea typeface="宋体" charset="-122"/>
              </a:rPr>
              <a:t>Merge communities successively into larger communities following a certain criterion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349250" y="4149725"/>
            <a:ext cx="8686800" cy="1223963"/>
            <a:chOff x="0" y="0"/>
            <a:chExt cx="8686800" cy="1223665"/>
          </a:xfrm>
        </p:grpSpPr>
        <p:pic>
          <p:nvPicPr>
            <p:cNvPr id="44037" name="Picture 3" descr="dendrogram.pd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166" y="35591"/>
              <a:ext cx="4971634" cy="1188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8" name="Picture 5" descr="network.pd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65522" cy="1129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9" name="Right Arrow 6"/>
            <p:cNvSpPr>
              <a:spLocks noChangeArrowheads="1"/>
            </p:cNvSpPr>
            <p:nvPr/>
          </p:nvSpPr>
          <p:spPr bwMode="auto">
            <a:xfrm>
              <a:off x="3200360" y="209989"/>
              <a:ext cx="822960" cy="250105"/>
            </a:xfrm>
            <a:prstGeom prst="rightArrow">
              <a:avLst>
                <a:gd name="adj1" fmla="val 50000"/>
                <a:gd name="adj2" fmla="val 4999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algn="ctr" rotWithShape="0">
                <a:srgbClr val="000000">
                  <a:alpha val="34000"/>
                </a:srgbClr>
              </a:outerShdw>
            </a:effec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4040" name="Slide Number Placeholder 8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8B14AA78-84C8-3F44-AED4-066456DE8B22}" type="slidenum">
              <a:rPr lang="en-US" altLang="zh-TW" sz="1200">
                <a:solidFill>
                  <a:srgbClr val="898989"/>
                </a:solidFill>
              </a:rPr>
              <a:pPr algn="r"/>
              <a:t>60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91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>
                <a:solidFill>
                  <a:srgbClr val="FF0000"/>
                </a:solidFill>
              </a:rPr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1172972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 Random Walk?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Given a graph and a starting point (node), we select a neighbor of it at random, and move to this neighbor;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Then we select a neighbor of this node and move to it, and so on;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 (random) sequence of nodes selected this way is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random walk </a:t>
            </a:r>
            <a:r>
              <a:rPr lang="en-US" dirty="0"/>
              <a:t>on the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7781-7425-462B-B9AF-A065E8D06998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7543800" cy="509588"/>
          </a:xfrm>
        </p:spPr>
        <p:txBody>
          <a:bodyPr>
            <a:normAutofit fontScale="90000"/>
          </a:bodyPr>
          <a:lstStyle/>
          <a:p>
            <a:r>
              <a:rPr lang="en-US" altLang="zh-TW" sz="4000" b="1"/>
              <a:t>An example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971800"/>
            <a:ext cx="3140075" cy="461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000" b="1"/>
              <a:t>Adjacency matrix A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4724400" y="2971800"/>
            <a:ext cx="25638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>
                <a:latin typeface="Comic Sans MS" pitchFamily="66" charset="0"/>
              </a:rPr>
              <a:t>Transition matrix P</a:t>
            </a:r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990600" y="1447800"/>
            <a:ext cx="21336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latin typeface="Calibri" pitchFamily="34" charset="0"/>
            </a:endParaRPr>
          </a:p>
        </p:txBody>
      </p:sp>
      <p:pic>
        <p:nvPicPr>
          <p:cNvPr id="6151" name="Picture 6" descr="A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0"/>
            <a:ext cx="1981200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724400" y="1447800"/>
            <a:ext cx="2362200" cy="1295400"/>
            <a:chOff x="2832" y="912"/>
            <a:chExt cx="1488" cy="816"/>
          </a:xfrm>
        </p:grpSpPr>
        <p:sp>
          <p:nvSpPr>
            <p:cNvPr id="6178" name="Rectangle 8"/>
            <p:cNvSpPr>
              <a:spLocks noChangeArrowheads="1"/>
            </p:cNvSpPr>
            <p:nvPr/>
          </p:nvSpPr>
          <p:spPr bwMode="auto">
            <a:xfrm>
              <a:off x="2832" y="912"/>
              <a:ext cx="148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pic>
          <p:nvPicPr>
            <p:cNvPr id="6179" name="Picture 9" descr="P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76" y="960"/>
              <a:ext cx="1248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219200" y="3962400"/>
            <a:ext cx="2743200" cy="1752600"/>
            <a:chOff x="1056" y="1632"/>
            <a:chExt cx="1728" cy="1104"/>
          </a:xfrm>
        </p:grpSpPr>
        <p:sp>
          <p:nvSpPr>
            <p:cNvPr id="6167" name="Oval 15"/>
            <p:cNvSpPr>
              <a:spLocks noChangeArrowheads="1"/>
            </p:cNvSpPr>
            <p:nvPr/>
          </p:nvSpPr>
          <p:spPr bwMode="auto">
            <a:xfrm>
              <a:off x="105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A</a:t>
              </a:r>
            </a:p>
          </p:txBody>
        </p:sp>
        <p:sp>
          <p:nvSpPr>
            <p:cNvPr id="6168" name="Oval 16"/>
            <p:cNvSpPr>
              <a:spLocks noChangeArrowheads="1"/>
            </p:cNvSpPr>
            <p:nvPr/>
          </p:nvSpPr>
          <p:spPr bwMode="auto">
            <a:xfrm>
              <a:off x="1632" y="163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B</a:t>
              </a:r>
            </a:p>
          </p:txBody>
        </p:sp>
        <p:sp>
          <p:nvSpPr>
            <p:cNvPr id="6169" name="Oval 17"/>
            <p:cNvSpPr>
              <a:spLocks noChangeArrowheads="1"/>
            </p:cNvSpPr>
            <p:nvPr/>
          </p:nvSpPr>
          <p:spPr bwMode="auto">
            <a:xfrm>
              <a:off x="196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C</a:t>
              </a:r>
            </a:p>
          </p:txBody>
        </p:sp>
        <p:sp>
          <p:nvSpPr>
            <p:cNvPr id="6170" name="Line 18"/>
            <p:cNvSpPr>
              <a:spLocks noChangeShapeType="1"/>
            </p:cNvSpPr>
            <p:nvPr/>
          </p:nvSpPr>
          <p:spPr bwMode="auto">
            <a:xfrm flipV="1">
              <a:off x="1296" y="182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1" name="Line 19"/>
            <p:cNvSpPr>
              <a:spLocks noChangeShapeType="1"/>
            </p:cNvSpPr>
            <p:nvPr/>
          </p:nvSpPr>
          <p:spPr bwMode="auto">
            <a:xfrm>
              <a:off x="1824" y="1872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2" name="Line 20"/>
            <p:cNvSpPr>
              <a:spLocks noChangeShapeType="1"/>
            </p:cNvSpPr>
            <p:nvPr/>
          </p:nvSpPr>
          <p:spPr bwMode="auto">
            <a:xfrm flipH="1" flipV="1">
              <a:off x="1296" y="230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3" name="Freeform 21"/>
            <p:cNvSpPr>
              <a:spLocks/>
            </p:cNvSpPr>
            <p:nvPr/>
          </p:nvSpPr>
          <p:spPr bwMode="auto">
            <a:xfrm>
              <a:off x="1872" y="1776"/>
              <a:ext cx="576" cy="720"/>
            </a:xfrm>
            <a:custGeom>
              <a:avLst/>
              <a:gdLst>
                <a:gd name="T0" fmla="*/ 288 w 576"/>
                <a:gd name="T1" fmla="*/ 720 h 720"/>
                <a:gd name="T2" fmla="*/ 528 w 576"/>
                <a:gd name="T3" fmla="*/ 288 h 720"/>
                <a:gd name="T4" fmla="*/ 0 w 576"/>
                <a:gd name="T5" fmla="*/ 0 h 720"/>
                <a:gd name="T6" fmla="*/ 0 60000 65536"/>
                <a:gd name="T7" fmla="*/ 0 60000 65536"/>
                <a:gd name="T8" fmla="*/ 0 60000 65536"/>
                <a:gd name="T9" fmla="*/ 0 w 576"/>
                <a:gd name="T10" fmla="*/ 0 h 720"/>
                <a:gd name="T11" fmla="*/ 576 w 576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720">
                  <a:moveTo>
                    <a:pt x="288" y="720"/>
                  </a:moveTo>
                  <a:cubicBezTo>
                    <a:pt x="432" y="564"/>
                    <a:pt x="576" y="408"/>
                    <a:pt x="528" y="288"/>
                  </a:cubicBezTo>
                  <a:cubicBezTo>
                    <a:pt x="480" y="168"/>
                    <a:pt x="240" y="8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74" name="Text Box 22"/>
            <p:cNvSpPr txBox="1">
              <a:spLocks noChangeArrowheads="1"/>
            </p:cNvSpPr>
            <p:nvPr/>
          </p:nvSpPr>
          <p:spPr bwMode="auto">
            <a:xfrm>
              <a:off x="1248" y="182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5" name="Text Box 23"/>
            <p:cNvSpPr txBox="1">
              <a:spLocks noChangeArrowheads="1"/>
            </p:cNvSpPr>
            <p:nvPr/>
          </p:nvSpPr>
          <p:spPr bwMode="auto">
            <a:xfrm>
              <a:off x="1488" y="2496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6" name="Text Box 24"/>
            <p:cNvSpPr txBox="1">
              <a:spLocks noChangeArrowheads="1"/>
            </p:cNvSpPr>
            <p:nvPr/>
          </p:nvSpPr>
          <p:spPr bwMode="auto">
            <a:xfrm>
              <a:off x="2400" y="1968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7" name="Text Box 25"/>
            <p:cNvSpPr txBox="1">
              <a:spLocks noChangeArrowheads="1"/>
            </p:cNvSpPr>
            <p:nvPr/>
          </p:nvSpPr>
          <p:spPr bwMode="auto">
            <a:xfrm>
              <a:off x="1776" y="206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724400" y="3886200"/>
            <a:ext cx="2743200" cy="1752600"/>
            <a:chOff x="1056" y="1632"/>
            <a:chExt cx="1728" cy="1104"/>
          </a:xfrm>
        </p:grpSpPr>
        <p:sp>
          <p:nvSpPr>
            <p:cNvPr id="6156" name="Oval 27"/>
            <p:cNvSpPr>
              <a:spLocks noChangeArrowheads="1"/>
            </p:cNvSpPr>
            <p:nvPr/>
          </p:nvSpPr>
          <p:spPr bwMode="auto">
            <a:xfrm>
              <a:off x="105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7" name="Oval 28"/>
            <p:cNvSpPr>
              <a:spLocks noChangeArrowheads="1"/>
            </p:cNvSpPr>
            <p:nvPr/>
          </p:nvSpPr>
          <p:spPr bwMode="auto">
            <a:xfrm>
              <a:off x="1632" y="163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8" name="Oval 29"/>
            <p:cNvSpPr>
              <a:spLocks noChangeArrowheads="1"/>
            </p:cNvSpPr>
            <p:nvPr/>
          </p:nvSpPr>
          <p:spPr bwMode="auto">
            <a:xfrm>
              <a:off x="196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9" name="Line 30"/>
            <p:cNvSpPr>
              <a:spLocks noChangeShapeType="1"/>
            </p:cNvSpPr>
            <p:nvPr/>
          </p:nvSpPr>
          <p:spPr bwMode="auto">
            <a:xfrm flipV="1">
              <a:off x="1296" y="182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0" name="Line 31"/>
            <p:cNvSpPr>
              <a:spLocks noChangeShapeType="1"/>
            </p:cNvSpPr>
            <p:nvPr/>
          </p:nvSpPr>
          <p:spPr bwMode="auto">
            <a:xfrm>
              <a:off x="1824" y="1872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1" name="Line 32"/>
            <p:cNvSpPr>
              <a:spLocks noChangeShapeType="1"/>
            </p:cNvSpPr>
            <p:nvPr/>
          </p:nvSpPr>
          <p:spPr bwMode="auto">
            <a:xfrm flipH="1" flipV="1">
              <a:off x="1296" y="230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2" name="Freeform 33"/>
            <p:cNvSpPr>
              <a:spLocks/>
            </p:cNvSpPr>
            <p:nvPr/>
          </p:nvSpPr>
          <p:spPr bwMode="auto">
            <a:xfrm>
              <a:off x="1872" y="1776"/>
              <a:ext cx="576" cy="720"/>
            </a:xfrm>
            <a:custGeom>
              <a:avLst/>
              <a:gdLst>
                <a:gd name="T0" fmla="*/ 288 w 576"/>
                <a:gd name="T1" fmla="*/ 720 h 720"/>
                <a:gd name="T2" fmla="*/ 528 w 576"/>
                <a:gd name="T3" fmla="*/ 288 h 720"/>
                <a:gd name="T4" fmla="*/ 0 w 576"/>
                <a:gd name="T5" fmla="*/ 0 h 720"/>
                <a:gd name="T6" fmla="*/ 0 60000 65536"/>
                <a:gd name="T7" fmla="*/ 0 60000 65536"/>
                <a:gd name="T8" fmla="*/ 0 60000 65536"/>
                <a:gd name="T9" fmla="*/ 0 w 576"/>
                <a:gd name="T10" fmla="*/ 0 h 720"/>
                <a:gd name="T11" fmla="*/ 576 w 576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720">
                  <a:moveTo>
                    <a:pt x="288" y="720"/>
                  </a:moveTo>
                  <a:cubicBezTo>
                    <a:pt x="432" y="564"/>
                    <a:pt x="576" y="408"/>
                    <a:pt x="528" y="288"/>
                  </a:cubicBezTo>
                  <a:cubicBezTo>
                    <a:pt x="480" y="168"/>
                    <a:pt x="240" y="8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63" name="Text Box 34"/>
            <p:cNvSpPr txBox="1">
              <a:spLocks noChangeArrowheads="1"/>
            </p:cNvSpPr>
            <p:nvPr/>
          </p:nvSpPr>
          <p:spPr bwMode="auto">
            <a:xfrm>
              <a:off x="1248" y="182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64" name="Text Box 35"/>
            <p:cNvSpPr txBox="1">
              <a:spLocks noChangeArrowheads="1"/>
            </p:cNvSpPr>
            <p:nvPr/>
          </p:nvSpPr>
          <p:spPr bwMode="auto">
            <a:xfrm>
              <a:off x="1488" y="2496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1/2</a:t>
              </a:r>
            </a:p>
          </p:txBody>
        </p:sp>
        <p:sp>
          <p:nvSpPr>
            <p:cNvPr id="6165" name="Text Box 36"/>
            <p:cNvSpPr txBox="1">
              <a:spLocks noChangeArrowheads="1"/>
            </p:cNvSpPr>
            <p:nvPr/>
          </p:nvSpPr>
          <p:spPr bwMode="auto">
            <a:xfrm>
              <a:off x="2400" y="1968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1/2</a:t>
              </a:r>
            </a:p>
          </p:txBody>
        </p:sp>
        <p:sp>
          <p:nvSpPr>
            <p:cNvPr id="6166" name="Text Box 37"/>
            <p:cNvSpPr txBox="1">
              <a:spLocks noChangeArrowheads="1"/>
            </p:cNvSpPr>
            <p:nvPr/>
          </p:nvSpPr>
          <p:spPr bwMode="auto">
            <a:xfrm>
              <a:off x="1776" y="206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</p:grpSp>
      <p:sp>
        <p:nvSpPr>
          <p:cNvPr id="6155" name="TextBox 34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FD59-6FF8-4FD0-B4DA-241AD4F6FE59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7175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7177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7178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7179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7180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1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2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3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7184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7185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7186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7187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7173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7174" name="TextBox 18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72764-5805-4672-BB9F-429BAF4A796E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8216" name="Oval 20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7" name="Oval 21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8" name="Oval 22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9" name="Line 23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0" name="Line 24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1" name="Line 25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2" name="Freeform 26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23" name="Text Box 27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8224" name="Text Box 28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25" name="Text Box 29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26" name="Text Box 30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8215" name="Picture 31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197" name="Text Box 34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 AB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8201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8203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8204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8205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8206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7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8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9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0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8211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12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13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8199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8200" name="TextBox 48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6F4-0D63-47FD-8456-61DF34F41C3A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9255" name="Oval 19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6" name="Oval 20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7" name="Oval 21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8" name="Line 22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59" name="Line 23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60" name="Line 24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61" name="Freeform 25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62" name="Text Box 26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63" name="Text Box 27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64" name="Text Box 28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65" name="Text Box 29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9254" name="Picture 30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1" name="Text Box 32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AB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066800" y="3810000"/>
            <a:ext cx="2743200" cy="2428875"/>
            <a:chOff x="672" y="1488"/>
            <a:chExt cx="1728" cy="1530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9242" name="Oval 35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3" name="Oval 36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4" name="Oval 37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5" name="Line 38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6" name="Line 39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7" name="Line 40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8" name="Freeform 41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9" name="Text Box 42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50" name="Text Box 43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51" name="Text Box 44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52" name="Text Box 45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9241" name="Picture 46" descr="ma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24" y="2352"/>
              <a:ext cx="489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3" name="Text Box 47"/>
          <p:cNvSpPr txBox="1">
            <a:spLocks noChangeArrowheads="1"/>
          </p:cNvSpPr>
          <p:nvPr/>
        </p:nvSpPr>
        <p:spPr bwMode="auto">
          <a:xfrm>
            <a:off x="2971800" y="3581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t=2, ABC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9227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9229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9230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9231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9232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3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4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5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36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37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38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39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9225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9226" name="TextBox 63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90D3-BB47-45C4-9905-9A80C3687D3F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10295" name="Oval 19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6" name="Oval 20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7" name="Oval 21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8" name="Line 22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99" name="Line 23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00" name="Line 24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01" name="Freeform 25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302" name="Text Box 26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303" name="Text Box 27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304" name="Text Box 28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305" name="Text Box 29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94" name="Picture 30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5" name="Text Box 32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AB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066800" y="3810000"/>
            <a:ext cx="2743200" cy="2428875"/>
            <a:chOff x="672" y="1488"/>
            <a:chExt cx="1728" cy="1530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10282" name="Oval 35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3" name="Oval 36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4" name="Oval 37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5" name="Line 38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6" name="Line 39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7" name="Line 40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8" name="Freeform 41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9" name="Text Box 42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90" name="Text Box 43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91" name="Text Box 44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92" name="Text Box 45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81" name="Picture 46" descr="ma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24" y="2352"/>
              <a:ext cx="489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7" name="Text Box 47"/>
          <p:cNvSpPr txBox="1">
            <a:spLocks noChangeArrowheads="1"/>
          </p:cNvSpPr>
          <p:nvPr/>
        </p:nvSpPr>
        <p:spPr bwMode="auto">
          <a:xfrm>
            <a:off x="2971800" y="3581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t=2, ABC</a:t>
            </a:r>
          </a:p>
        </p:txBody>
      </p: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410200" y="3581400"/>
            <a:ext cx="3200400" cy="2286000"/>
            <a:chOff x="3456" y="1248"/>
            <a:chExt cx="2016" cy="1440"/>
          </a:xfrm>
        </p:grpSpPr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3744" y="1584"/>
              <a:ext cx="1728" cy="1104"/>
              <a:chOff x="1056" y="1632"/>
              <a:chExt cx="1728" cy="1104"/>
            </a:xfrm>
          </p:grpSpPr>
          <p:sp>
            <p:nvSpPr>
              <p:cNvPr id="10269" name="Oval 50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0" name="Oval 51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1" name="Oval 52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2" name="Line 53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3" name="Line 54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4" name="Line 55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5" name="Freeform 56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6" name="Text Box 57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77" name="Text Box 58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78" name="Text Box 59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79" name="Text Box 60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67" name="Picture 61" descr="man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16" y="1248"/>
              <a:ext cx="248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8" name="Picture 62" descr="ma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456" y="2016"/>
              <a:ext cx="242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9" name="Text Box 63"/>
          <p:cNvSpPr txBox="1">
            <a:spLocks noChangeArrowheads="1"/>
          </p:cNvSpPr>
          <p:nvPr/>
        </p:nvSpPr>
        <p:spPr bwMode="auto">
          <a:xfrm>
            <a:off x="7620000" y="3657600"/>
            <a:ext cx="1295400" cy="784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t=3, ABCA</a:t>
            </a:r>
          </a:p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       ABCB</a:t>
            </a: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10253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10255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256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10257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0258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59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60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61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62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63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64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65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10251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10252" name="TextBox 79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90600" y="1371600"/>
            <a:ext cx="7162800" cy="5105400"/>
            <a:chOff x="1152" y="1344"/>
            <a:chExt cx="3408" cy="2064"/>
          </a:xfrm>
        </p:grpSpPr>
        <p:sp>
          <p:nvSpPr>
            <p:cNvPr id="371715" name="Oval 3"/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</a:p>
          </p:txBody>
        </p:sp>
        <p:sp>
          <p:nvSpPr>
            <p:cNvPr id="371716" name="Oval 4"/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  <a:ea typeface="新細明體" pitchFamily="18" charset="-120"/>
                </a:rPr>
                <a:t>4</a:t>
              </a:r>
            </a:p>
          </p:txBody>
        </p:sp>
        <p:sp>
          <p:nvSpPr>
            <p:cNvPr id="371717" name="Oval 5"/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3</a:t>
              </a:r>
            </a:p>
          </p:txBody>
        </p:sp>
        <p:sp>
          <p:nvSpPr>
            <p:cNvPr id="371718" name="Oval 6"/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2</a:t>
              </a:r>
            </a:p>
          </p:txBody>
        </p:sp>
        <p:sp>
          <p:nvSpPr>
            <p:cNvPr id="371719" name="Oval 7"/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5</a:t>
              </a:r>
            </a:p>
          </p:txBody>
        </p:sp>
        <p:sp>
          <p:nvSpPr>
            <p:cNvPr id="371720" name="Oval 8"/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6</a:t>
              </a:r>
            </a:p>
          </p:txBody>
        </p:sp>
        <p:sp>
          <p:nvSpPr>
            <p:cNvPr id="371721" name="Oval 9"/>
            <p:cNvSpPr>
              <a:spLocks noChangeArrowheads="1"/>
            </p:cNvSpPr>
            <p:nvPr/>
          </p:nvSpPr>
          <p:spPr bwMode="auto">
            <a:xfrm>
              <a:off x="2640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7</a:t>
              </a:r>
            </a:p>
          </p:txBody>
        </p:sp>
        <p:sp>
          <p:nvSpPr>
            <p:cNvPr id="371722" name="Oval 10"/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9</a:t>
              </a:r>
            </a:p>
          </p:txBody>
        </p:sp>
        <p:sp>
          <p:nvSpPr>
            <p:cNvPr id="371723" name="Oval 11"/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10</a:t>
              </a:r>
            </a:p>
          </p:txBody>
        </p:sp>
        <p:sp>
          <p:nvSpPr>
            <p:cNvPr id="371724" name="Oval 12"/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8</a:t>
              </a:r>
            </a:p>
          </p:txBody>
        </p:sp>
        <p:sp>
          <p:nvSpPr>
            <p:cNvPr id="371725" name="Oval 13"/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1</a:t>
              </a:r>
            </a:p>
          </p:txBody>
        </p:sp>
        <p:sp>
          <p:nvSpPr>
            <p:cNvPr id="371726" name="Oval 14"/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2</a:t>
              </a:r>
            </a:p>
          </p:txBody>
        </p:sp>
        <p:sp>
          <p:nvSpPr>
            <p:cNvPr id="371727" name="Line 15"/>
            <p:cNvSpPr>
              <a:spLocks noChangeShapeType="1"/>
            </p:cNvSpPr>
            <p:nvPr/>
          </p:nvSpPr>
          <p:spPr bwMode="auto">
            <a:xfrm>
              <a:off x="1296" y="220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28" name="Line 16"/>
            <p:cNvSpPr>
              <a:spLocks noChangeShapeType="1"/>
            </p:cNvSpPr>
            <p:nvPr/>
          </p:nvSpPr>
          <p:spPr bwMode="auto">
            <a:xfrm>
              <a:off x="1440" y="2064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29" name="Line 17"/>
            <p:cNvSpPr>
              <a:spLocks noChangeShapeType="1"/>
            </p:cNvSpPr>
            <p:nvPr/>
          </p:nvSpPr>
          <p:spPr bwMode="auto">
            <a:xfrm flipV="1">
              <a:off x="1344" y="187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0" name="Line 18"/>
            <p:cNvSpPr>
              <a:spLocks noChangeShapeType="1"/>
            </p:cNvSpPr>
            <p:nvPr/>
          </p:nvSpPr>
          <p:spPr bwMode="auto">
            <a:xfrm>
              <a:off x="1920" y="1872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1" name="Line 19"/>
            <p:cNvSpPr>
              <a:spLocks noChangeShapeType="1"/>
            </p:cNvSpPr>
            <p:nvPr/>
          </p:nvSpPr>
          <p:spPr bwMode="auto">
            <a:xfrm flipV="1">
              <a:off x="1776" y="235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2" name="Line 20"/>
            <p:cNvSpPr>
              <a:spLocks noChangeShapeType="1"/>
            </p:cNvSpPr>
            <p:nvPr/>
          </p:nvSpPr>
          <p:spPr bwMode="auto">
            <a:xfrm>
              <a:off x="1728" y="259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3" name="Line 21"/>
            <p:cNvSpPr>
              <a:spLocks noChangeShapeType="1"/>
            </p:cNvSpPr>
            <p:nvPr/>
          </p:nvSpPr>
          <p:spPr bwMode="auto">
            <a:xfrm flipV="1">
              <a:off x="2448" y="2784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4" name="Line 22"/>
            <p:cNvSpPr>
              <a:spLocks noChangeShapeType="1"/>
            </p:cNvSpPr>
            <p:nvPr/>
          </p:nvSpPr>
          <p:spPr bwMode="auto">
            <a:xfrm>
              <a:off x="2400" y="302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5" name="Line 23"/>
            <p:cNvSpPr>
              <a:spLocks noChangeShapeType="1"/>
            </p:cNvSpPr>
            <p:nvPr/>
          </p:nvSpPr>
          <p:spPr bwMode="auto">
            <a:xfrm flipH="1">
              <a:off x="2832" y="292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6" name="Line 24"/>
            <p:cNvSpPr>
              <a:spLocks noChangeShapeType="1"/>
            </p:cNvSpPr>
            <p:nvPr/>
          </p:nvSpPr>
          <p:spPr bwMode="auto">
            <a:xfrm>
              <a:off x="3312" y="2112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7" name="Line 25"/>
            <p:cNvSpPr>
              <a:spLocks noChangeShapeType="1"/>
            </p:cNvSpPr>
            <p:nvPr/>
          </p:nvSpPr>
          <p:spPr bwMode="auto">
            <a:xfrm flipV="1">
              <a:off x="3936" y="187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8" name="Line 26"/>
            <p:cNvSpPr>
              <a:spLocks noChangeShapeType="1"/>
            </p:cNvSpPr>
            <p:nvPr/>
          </p:nvSpPr>
          <p:spPr bwMode="auto">
            <a:xfrm>
              <a:off x="3936" y="1488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9" name="Line 27"/>
            <p:cNvSpPr>
              <a:spLocks noChangeShapeType="1"/>
            </p:cNvSpPr>
            <p:nvPr/>
          </p:nvSpPr>
          <p:spPr bwMode="auto">
            <a:xfrm flipV="1">
              <a:off x="3264" y="1440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0" name="Line 28"/>
            <p:cNvSpPr>
              <a:spLocks noChangeShapeType="1"/>
            </p:cNvSpPr>
            <p:nvPr/>
          </p:nvSpPr>
          <p:spPr bwMode="auto">
            <a:xfrm>
              <a:off x="3120" y="168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1" name="Line 29"/>
            <p:cNvSpPr>
              <a:spLocks noChangeShapeType="1"/>
            </p:cNvSpPr>
            <p:nvPr/>
          </p:nvSpPr>
          <p:spPr bwMode="auto">
            <a:xfrm>
              <a:off x="3792" y="158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2" name="Line 30"/>
            <p:cNvSpPr>
              <a:spLocks noChangeShapeType="1"/>
            </p:cNvSpPr>
            <p:nvPr/>
          </p:nvSpPr>
          <p:spPr bwMode="auto">
            <a:xfrm>
              <a:off x="1920" y="1824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3" name="Line 31"/>
            <p:cNvSpPr>
              <a:spLocks noChangeShapeType="1"/>
            </p:cNvSpPr>
            <p:nvPr/>
          </p:nvSpPr>
          <p:spPr bwMode="auto">
            <a:xfrm flipV="1">
              <a:off x="2304" y="2160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71744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Random walk with restart</a:t>
            </a:r>
          </a:p>
        </p:txBody>
      </p:sp>
      <p:sp>
        <p:nvSpPr>
          <p:cNvPr id="371745" name="AutoShape 33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6" name="AutoShape 34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7" name="AutoShape 35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8" name="AutoShape 36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9" name="AutoShape 37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50" name="AutoShape 38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51" name="AutoShape 39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37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00486 C 0.06042 -0.02407 0.10764 -0.05301 0.11129 -0.09398 C 0.11493 -0.13495 -0.00416 -0.22731 0.03542 -0.24051 C 0.075 -0.2537 0.29896 -0.15648 0.34931 -0.17384 C 0.39966 -0.1912 0.33924 -0.31597 0.33733 -0.34444 " pathEditMode="relative" rAng="0" ptsTypes="aaaaA">
                                      <p:cBhvr>
                                        <p:cTn id="11" dur="10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33 -0.34444 L -0.00433 -2.22222E-6 " pathEditMode="relative" ptsTypes="AA">
                                      <p:cBhvr>
                                        <p:cTn id="17" dur="5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"/>
                                        <p:tgtEl>
                                          <p:spTgt spid="37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1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00486 C 0.03733 0.02709 0.1099 0.1213 0.15712 0.13773 C 0.20434 0.15417 0.29861 0.10347 0.29723 0.10301 C 0.29584 0.10255 0.14045 0.18148 0.14914 0.13519 C 0.15782 0.08889 0.30747 -0.10972 0.34914 -0.1743 " pathEditMode="relative" rAng="0" ptsTypes="aaaaa">
                                      <p:cBhvr>
                                        <p:cTn id="27" dur="10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5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23 -0.1743 L -0.00434 -2.2222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0" y="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"/>
                                        <p:tgtEl>
                                          <p:spTgt spid="37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1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92593E-6 C -0.04653 -0.05416 -0.09306 -0.1081 -0.08802 -0.1493 C -0.08299 -0.1905 -0.04358 -0.24444 0.03004 -0.24791 C 0.10365 -0.25138 0.27674 -0.19235 0.354 -0.1706 C 0.43126 -0.14884 0.4474 -0.09999 0.49411 -0.11735 C 0.54081 -0.13472 0.61077 -0.24837 0.63404 -0.27453 " pathEditMode="relative" ptsTypes="aaaaaA">
                                      <p:cBhvr>
                                        <p:cTn id="43" dur="125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250"/>
                            </p:stCondLst>
                            <p:childTnLst>
                              <p:par>
                                <p:cTn id="4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403 -0.27454 L -0.00763 0.01435 " pathEditMode="relative" ptsTypes="AA">
                                      <p:cBhvr>
                                        <p:cTn id="49" dur="50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750"/>
                            </p:stCondLst>
                            <p:childTnLst>
                              <p:par>
                                <p:cTn id="5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100"/>
                                        <p:tgtEl>
                                          <p:spTgt spid="37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71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5.92593E-6 C 0.05174 0.06343 0.10365 0.12709 0.154 0.14399 C 0.20434 0.16089 0.28368 0.07778 0.30209 0.1014 C 0.32049 0.12501 0.29219 0.2051 0.26406 0.28542 " pathEditMode="relative" ptsTypes="aaaA">
                                      <p:cBhvr>
                                        <p:cTn id="58" dur="75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00"/>
                            </p:stCondLst>
                            <p:childTnLst>
                              <p:par>
                                <p:cTn id="60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06 0.28542 L 0.00573 0.00764 " pathEditMode="relative" ptsTypes="AA">
                                      <p:cBhvr>
                                        <p:cTn id="64" dur="50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8" dur="100"/>
                                        <p:tgtEl>
                                          <p:spTgt spid="37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1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5.92593E-6 C 0.05452 -0.03425 0.10921 -0.06828 0.11389 -0.10925 C 0.11858 -0.15023 0.07327 -0.19791 0.02796 -0.24536 " pathEditMode="relative" ptsTypes="aaA">
                                      <p:cBhvr>
                                        <p:cTn id="73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7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0"/>
                            </p:stCondLst>
                            <p:childTnLst>
                              <p:par>
                                <p:cTn id="7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-0.24536 L -0.00538 0.01018 " pathEditMode="relative" ptsTypes="AA">
                                      <p:cBhvr>
                                        <p:cTn id="79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3" dur="100"/>
                                        <p:tgtEl>
                                          <p:spTgt spid="37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1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85185E-6 C 0.05278 0.06574 0.10556 0.13149 0.15591 0.1463 C 0.20626 0.16158 0.28386 0.06783 0.30192 0.09051 C 0.31997 0.1132 0.28959 0.27547 0.26389 0.28264 C 0.2382 0.28982 0.13299 0.21065 0.14792 0.13334 C 0.16285 0.05602 0.29705 -0.14004 0.354 -0.18148 C 0.41094 -0.22291 0.46667 -0.07939 0.48994 -0.11481 C 0.5132 -0.15023 0.46823 -0.36898 0.49393 -0.39467 C 0.51962 -0.42037 0.64393 -0.31574 0.64393 -0.26944 C 0.64393 -0.22314 0.56893 -0.17037 0.49393 -0.11736 " pathEditMode="relative" ptsTypes="aaaaaaaaaA">
                                      <p:cBhvr>
                                        <p:cTn id="88" dur="23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300"/>
                            </p:stCondLst>
                            <p:childTnLst>
                              <p:par>
                                <p:cTn id="90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5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6300"/>
                            </p:stCondLst>
                            <p:childTnLst>
                              <p:par>
                                <p:cTn id="9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93 -0.11736 L -0.00607 0.00486 " pathEditMode="relative" ptsTypes="AA">
                                      <p:cBhvr>
                                        <p:cTn id="94" dur="5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800"/>
                            </p:stCondLst>
                            <p:childTnLst>
                              <p:par>
                                <p:cTn id="9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8" dur="100"/>
                                        <p:tgtEl>
                                          <p:spTgt spid="37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71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C 0.04445 0.0801 0.08889 0.16042 0.14792 0.13056 C 0.20695 0.1007 0.29566 -0.13657 0.354 -0.1787 C 0.41233 -0.22083 0.47431 -0.08541 0.49792 -0.12268 C 0.52153 -0.15995 0.52136 -0.36551 0.49601 -0.40277 C 0.47066 -0.44004 0.41059 -0.39513 0.34601 -0.34676 C 0.28143 -0.29838 0.16007 -0.12801 0.10799 -0.11203 C 0.05591 -0.09606 -0.00746 -0.24004 0.03386 -0.25069 C 0.07518 -0.26134 0.33559 -0.24051 0.35591 -0.17615 C 0.37622 -0.1118 0.16493 0.0919 0.15591 0.13588 C 0.14688 0.17987 0.27865 0.09584 0.30191 0.08797 " pathEditMode="relative" ptsTypes="aaaaaaaaaaA">
                                      <p:cBhvr>
                                        <p:cTn id="103" dur="2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9300"/>
                            </p:stCondLst>
                            <p:childTnLst>
                              <p:par>
                                <p:cTn id="10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300"/>
                            </p:stCondLst>
                            <p:childTnLst>
                              <p:par>
                                <p:cTn id="10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191 0.08797 L -0.00416 -2.22222E-6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00" y="-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45" grpId="0" animBg="1"/>
      <p:bldP spid="371745" grpId="1" animBg="1"/>
      <p:bldP spid="371745" grpId="2" animBg="1"/>
      <p:bldP spid="371745" grpId="3" animBg="1"/>
      <p:bldP spid="371745" grpId="4" animBg="1"/>
      <p:bldP spid="371746" grpId="0" animBg="1"/>
      <p:bldP spid="371746" grpId="1" animBg="1"/>
      <p:bldP spid="371746" grpId="2" animBg="1"/>
      <p:bldP spid="371746" grpId="3" animBg="1"/>
      <p:bldP spid="371746" grpId="4" animBg="1"/>
      <p:bldP spid="371747" grpId="0" animBg="1"/>
      <p:bldP spid="371747" grpId="1" animBg="1"/>
      <p:bldP spid="371747" grpId="2" animBg="1"/>
      <p:bldP spid="371747" grpId="3" animBg="1"/>
      <p:bldP spid="371747" grpId="4" animBg="1"/>
      <p:bldP spid="371748" grpId="0" animBg="1"/>
      <p:bldP spid="371748" grpId="1" animBg="1"/>
      <p:bldP spid="371748" grpId="2" animBg="1"/>
      <p:bldP spid="371748" grpId="3" animBg="1"/>
      <p:bldP spid="371748" grpId="4" animBg="1"/>
      <p:bldP spid="371749" grpId="0" animBg="1"/>
      <p:bldP spid="371749" grpId="1" animBg="1"/>
      <p:bldP spid="371749" grpId="2" animBg="1"/>
      <p:bldP spid="371749" grpId="3" animBg="1"/>
      <p:bldP spid="371749" grpId="4" animBg="1"/>
      <p:bldP spid="371750" grpId="0" animBg="1"/>
      <p:bldP spid="371750" grpId="1" animBg="1"/>
      <p:bldP spid="371750" grpId="2" animBg="1"/>
      <p:bldP spid="371750" grpId="3" animBg="1"/>
      <p:bldP spid="371750" grpId="4" animBg="1"/>
      <p:bldP spid="371751" grpId="0" animBg="1"/>
      <p:bldP spid="371751" grpId="1" animBg="1"/>
      <p:bldP spid="371751" grpId="2" animBg="1"/>
      <p:bldP spid="371751" grpId="3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walk with restart</a:t>
            </a:r>
          </a:p>
        </p:txBody>
      </p:sp>
      <p:graphicFrame>
        <p:nvGraphicFramePr>
          <p:cNvPr id="151657" name="Group 105"/>
          <p:cNvGraphicFramePr>
            <a:graphicFrameLocks noGrp="1"/>
          </p:cNvGraphicFramePr>
          <p:nvPr>
            <p:ph sz="half" idx="2"/>
          </p:nvPr>
        </p:nvGraphicFramePr>
        <p:xfrm>
          <a:off x="6781800" y="1600200"/>
          <a:ext cx="1905000" cy="3515043"/>
        </p:xfrm>
        <a:graphic>
          <a:graphicData uri="http://schemas.openxmlformats.org/drawingml/2006/table">
            <a:tbl>
              <a:tblPr/>
              <a:tblGrid>
                <a:gridCol w="112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4</a:t>
                      </a:r>
                      <a:endParaRPr kumimoji="0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7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9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06"/>
          <p:cNvGrpSpPr>
            <a:grpSpLocks/>
          </p:cNvGrpSpPr>
          <p:nvPr/>
        </p:nvGrpSpPr>
        <p:grpSpPr bwMode="auto">
          <a:xfrm>
            <a:off x="381000" y="1538288"/>
            <a:ext cx="6191250" cy="3643312"/>
            <a:chOff x="288" y="1392"/>
            <a:chExt cx="3900" cy="2295"/>
          </a:xfrm>
        </p:grpSpPr>
        <p:sp>
          <p:nvSpPr>
            <p:cNvPr id="151556" name="Oval 4"/>
            <p:cNvSpPr>
              <a:spLocks noChangeArrowheads="1"/>
            </p:cNvSpPr>
            <p:nvPr/>
          </p:nvSpPr>
          <p:spPr bwMode="auto">
            <a:xfrm>
              <a:off x="480" y="2160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</a:p>
          </p:txBody>
        </p:sp>
        <p:sp>
          <p:nvSpPr>
            <p:cNvPr id="151557" name="Oval 5"/>
            <p:cNvSpPr>
              <a:spLocks noChangeArrowheads="1"/>
            </p:cNvSpPr>
            <p:nvPr/>
          </p:nvSpPr>
          <p:spPr bwMode="auto">
            <a:xfrm>
              <a:off x="816" y="2592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  <a:ea typeface="新細明體" pitchFamily="18" charset="-120"/>
                </a:rPr>
                <a:t>4</a:t>
              </a:r>
            </a:p>
          </p:txBody>
        </p:sp>
        <p:sp>
          <p:nvSpPr>
            <p:cNvPr id="151558" name="Oval 6"/>
            <p:cNvSpPr>
              <a:spLocks noChangeArrowheads="1"/>
            </p:cNvSpPr>
            <p:nvPr/>
          </p:nvSpPr>
          <p:spPr bwMode="auto">
            <a:xfrm>
              <a:off x="1296" y="2304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3</a:t>
              </a:r>
            </a:p>
          </p:txBody>
        </p:sp>
        <p:sp>
          <p:nvSpPr>
            <p:cNvPr id="151559" name="Oval 7"/>
            <p:cNvSpPr>
              <a:spLocks noChangeArrowheads="1"/>
            </p:cNvSpPr>
            <p:nvPr/>
          </p:nvSpPr>
          <p:spPr bwMode="auto">
            <a:xfrm>
              <a:off x="960" y="1920"/>
              <a:ext cx="288" cy="240"/>
            </a:xfrm>
            <a:prstGeom prst="ellipse">
              <a:avLst/>
            </a:prstGeom>
            <a:solidFill>
              <a:srgbClr val="FE5144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2</a:t>
              </a:r>
            </a:p>
          </p:txBody>
        </p:sp>
        <p:sp>
          <p:nvSpPr>
            <p:cNvPr id="151560" name="Oval 8"/>
            <p:cNvSpPr>
              <a:spLocks noChangeArrowheads="1"/>
            </p:cNvSpPr>
            <p:nvPr/>
          </p:nvSpPr>
          <p:spPr bwMode="auto">
            <a:xfrm>
              <a:off x="1488" y="2976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5</a:t>
              </a:r>
            </a:p>
          </p:txBody>
        </p:sp>
        <p:sp>
          <p:nvSpPr>
            <p:cNvPr id="151561" name="Oval 9"/>
            <p:cNvSpPr>
              <a:spLocks noChangeArrowheads="1"/>
            </p:cNvSpPr>
            <p:nvPr/>
          </p:nvSpPr>
          <p:spPr bwMode="auto">
            <a:xfrm>
              <a:off x="2112" y="288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6</a:t>
              </a:r>
            </a:p>
          </p:txBody>
        </p:sp>
        <p:sp>
          <p:nvSpPr>
            <p:cNvPr id="151562" name="Oval 10"/>
            <p:cNvSpPr>
              <a:spLocks noChangeArrowheads="1"/>
            </p:cNvSpPr>
            <p:nvPr/>
          </p:nvSpPr>
          <p:spPr bwMode="auto">
            <a:xfrm>
              <a:off x="1968" y="336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7</a:t>
              </a:r>
            </a:p>
          </p:txBody>
        </p:sp>
        <p:sp>
          <p:nvSpPr>
            <p:cNvPr id="151563" name="Oval 11"/>
            <p:cNvSpPr>
              <a:spLocks noChangeArrowheads="1"/>
            </p:cNvSpPr>
            <p:nvPr/>
          </p:nvSpPr>
          <p:spPr bwMode="auto">
            <a:xfrm>
              <a:off x="2304" y="1632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9</a:t>
              </a:r>
            </a:p>
          </p:txBody>
        </p:sp>
        <p:sp>
          <p:nvSpPr>
            <p:cNvPr id="151564" name="Oval 12"/>
            <p:cNvSpPr>
              <a:spLocks noChangeArrowheads="1"/>
            </p:cNvSpPr>
            <p:nvPr/>
          </p:nvSpPr>
          <p:spPr bwMode="auto">
            <a:xfrm>
              <a:off x="2976" y="153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10</a:t>
              </a:r>
            </a:p>
          </p:txBody>
        </p:sp>
        <p:sp>
          <p:nvSpPr>
            <p:cNvPr id="151565" name="Oval 13"/>
            <p:cNvSpPr>
              <a:spLocks noChangeArrowheads="1"/>
            </p:cNvSpPr>
            <p:nvPr/>
          </p:nvSpPr>
          <p:spPr bwMode="auto">
            <a:xfrm>
              <a:off x="2352" y="2112"/>
              <a:ext cx="288" cy="240"/>
            </a:xfrm>
            <a:prstGeom prst="ellipse">
              <a:avLst/>
            </a:prstGeom>
            <a:solidFill>
              <a:srgbClr val="FE989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8</a:t>
              </a:r>
            </a:p>
          </p:txBody>
        </p:sp>
        <p:sp>
          <p:nvSpPr>
            <p:cNvPr id="151566" name="Oval 14"/>
            <p:cNvSpPr>
              <a:spLocks noChangeArrowheads="1"/>
            </p:cNvSpPr>
            <p:nvPr/>
          </p:nvSpPr>
          <p:spPr bwMode="auto">
            <a:xfrm>
              <a:off x="2976" y="225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1</a:t>
              </a:r>
            </a:p>
          </p:txBody>
        </p:sp>
        <p:sp>
          <p:nvSpPr>
            <p:cNvPr id="151567" name="Oval 15"/>
            <p:cNvSpPr>
              <a:spLocks noChangeArrowheads="1"/>
            </p:cNvSpPr>
            <p:nvPr/>
          </p:nvSpPr>
          <p:spPr bwMode="auto">
            <a:xfrm>
              <a:off x="3600" y="1824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2</a:t>
              </a:r>
            </a:p>
          </p:txBody>
        </p:sp>
        <p:sp>
          <p:nvSpPr>
            <p:cNvPr id="151568" name="Line 16"/>
            <p:cNvSpPr>
              <a:spLocks noChangeShapeType="1"/>
            </p:cNvSpPr>
            <p:nvPr/>
          </p:nvSpPr>
          <p:spPr bwMode="auto">
            <a:xfrm>
              <a:off x="624" y="240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69" name="Line 17"/>
            <p:cNvSpPr>
              <a:spLocks noChangeShapeType="1"/>
            </p:cNvSpPr>
            <p:nvPr/>
          </p:nvSpPr>
          <p:spPr bwMode="auto">
            <a:xfrm>
              <a:off x="768" y="2256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0" name="Line 18"/>
            <p:cNvSpPr>
              <a:spLocks noChangeShapeType="1"/>
            </p:cNvSpPr>
            <p:nvPr/>
          </p:nvSpPr>
          <p:spPr bwMode="auto">
            <a:xfrm flipV="1">
              <a:off x="672" y="206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1" name="Line 19"/>
            <p:cNvSpPr>
              <a:spLocks noChangeShapeType="1"/>
            </p:cNvSpPr>
            <p:nvPr/>
          </p:nvSpPr>
          <p:spPr bwMode="auto">
            <a:xfrm>
              <a:off x="1248" y="206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2" name="Line 20"/>
            <p:cNvSpPr>
              <a:spLocks noChangeShapeType="1"/>
            </p:cNvSpPr>
            <p:nvPr/>
          </p:nvSpPr>
          <p:spPr bwMode="auto">
            <a:xfrm flipV="1">
              <a:off x="1104" y="254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3" name="Line 21"/>
            <p:cNvSpPr>
              <a:spLocks noChangeShapeType="1"/>
            </p:cNvSpPr>
            <p:nvPr/>
          </p:nvSpPr>
          <p:spPr bwMode="auto">
            <a:xfrm>
              <a:off x="1056" y="2784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4" name="Line 22"/>
            <p:cNvSpPr>
              <a:spLocks noChangeShapeType="1"/>
            </p:cNvSpPr>
            <p:nvPr/>
          </p:nvSpPr>
          <p:spPr bwMode="auto">
            <a:xfrm flipV="1">
              <a:off x="1776" y="2976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5" name="Line 23"/>
            <p:cNvSpPr>
              <a:spLocks noChangeShapeType="1"/>
            </p:cNvSpPr>
            <p:nvPr/>
          </p:nvSpPr>
          <p:spPr bwMode="auto">
            <a:xfrm>
              <a:off x="1728" y="32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6" name="Line 24"/>
            <p:cNvSpPr>
              <a:spLocks noChangeShapeType="1"/>
            </p:cNvSpPr>
            <p:nvPr/>
          </p:nvSpPr>
          <p:spPr bwMode="auto">
            <a:xfrm flipH="1">
              <a:off x="2160" y="3120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7" name="Line 25"/>
            <p:cNvSpPr>
              <a:spLocks noChangeShapeType="1"/>
            </p:cNvSpPr>
            <p:nvPr/>
          </p:nvSpPr>
          <p:spPr bwMode="auto">
            <a:xfrm>
              <a:off x="2640" y="2304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8" name="Line 26"/>
            <p:cNvSpPr>
              <a:spLocks noChangeShapeType="1"/>
            </p:cNvSpPr>
            <p:nvPr/>
          </p:nvSpPr>
          <p:spPr bwMode="auto">
            <a:xfrm flipV="1">
              <a:off x="3264" y="2064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9" name="Line 27"/>
            <p:cNvSpPr>
              <a:spLocks noChangeShapeType="1"/>
            </p:cNvSpPr>
            <p:nvPr/>
          </p:nvSpPr>
          <p:spPr bwMode="auto">
            <a:xfrm>
              <a:off x="3264" y="1680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0" name="Line 28"/>
            <p:cNvSpPr>
              <a:spLocks noChangeShapeType="1"/>
            </p:cNvSpPr>
            <p:nvPr/>
          </p:nvSpPr>
          <p:spPr bwMode="auto">
            <a:xfrm flipV="1">
              <a:off x="2592" y="1632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1" name="Line 29"/>
            <p:cNvSpPr>
              <a:spLocks noChangeShapeType="1"/>
            </p:cNvSpPr>
            <p:nvPr/>
          </p:nvSpPr>
          <p:spPr bwMode="auto">
            <a:xfrm>
              <a:off x="2448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2" name="Line 30"/>
            <p:cNvSpPr>
              <a:spLocks noChangeShapeType="1"/>
            </p:cNvSpPr>
            <p:nvPr/>
          </p:nvSpPr>
          <p:spPr bwMode="auto">
            <a:xfrm>
              <a:off x="3120" y="17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3" name="Line 31"/>
            <p:cNvSpPr>
              <a:spLocks noChangeShapeType="1"/>
            </p:cNvSpPr>
            <p:nvPr/>
          </p:nvSpPr>
          <p:spPr bwMode="auto">
            <a:xfrm>
              <a:off x="1248" y="2016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4" name="Line 32"/>
            <p:cNvSpPr>
              <a:spLocks noChangeShapeType="1"/>
            </p:cNvSpPr>
            <p:nvPr/>
          </p:nvSpPr>
          <p:spPr bwMode="auto">
            <a:xfrm flipV="1">
              <a:off x="1632" y="2352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5" name="Text Box 33"/>
            <p:cNvSpPr txBox="1">
              <a:spLocks noChangeArrowheads="1"/>
            </p:cNvSpPr>
            <p:nvPr/>
          </p:nvSpPr>
          <p:spPr bwMode="auto">
            <a:xfrm>
              <a:off x="288" y="1977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86" name="Text Box 34"/>
            <p:cNvSpPr txBox="1">
              <a:spLocks noChangeArrowheads="1"/>
            </p:cNvSpPr>
            <p:nvPr/>
          </p:nvSpPr>
          <p:spPr bwMode="auto">
            <a:xfrm>
              <a:off x="902" y="1703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10</a:t>
              </a:r>
              <a:endParaRPr lang="en-US" altLang="zh-TW">
                <a:ea typeface="宋体" pitchFamily="2" charset="-122"/>
              </a:endParaRPr>
            </a:p>
          </p:txBody>
        </p:sp>
        <p:sp>
          <p:nvSpPr>
            <p:cNvPr id="151588" name="Text Box 36"/>
            <p:cNvSpPr txBox="1">
              <a:spLocks noChangeArrowheads="1"/>
            </p:cNvSpPr>
            <p:nvPr/>
          </p:nvSpPr>
          <p:spPr bwMode="auto">
            <a:xfrm>
              <a:off x="1524" y="2217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89" name="Text Box 37"/>
            <p:cNvSpPr txBox="1">
              <a:spLocks noChangeArrowheads="1"/>
            </p:cNvSpPr>
            <p:nvPr/>
          </p:nvSpPr>
          <p:spPr bwMode="auto">
            <a:xfrm>
              <a:off x="1152" y="307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90" name="Text Box 38"/>
            <p:cNvSpPr txBox="1">
              <a:spLocks noChangeArrowheads="1"/>
            </p:cNvSpPr>
            <p:nvPr/>
          </p:nvSpPr>
          <p:spPr bwMode="auto">
            <a:xfrm>
              <a:off x="2352" y="2784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05</a:t>
              </a:r>
            </a:p>
          </p:txBody>
        </p:sp>
        <p:sp>
          <p:nvSpPr>
            <p:cNvPr id="151591" name="Text Box 39"/>
            <p:cNvSpPr txBox="1">
              <a:spLocks noChangeArrowheads="1"/>
            </p:cNvSpPr>
            <p:nvPr/>
          </p:nvSpPr>
          <p:spPr bwMode="auto">
            <a:xfrm>
              <a:off x="2208" y="3456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05</a:t>
              </a:r>
            </a:p>
          </p:txBody>
        </p:sp>
        <p:sp>
          <p:nvSpPr>
            <p:cNvPr id="151592" name="Text Box 40"/>
            <p:cNvSpPr txBox="1">
              <a:spLocks noChangeArrowheads="1"/>
            </p:cNvSpPr>
            <p:nvPr/>
          </p:nvSpPr>
          <p:spPr bwMode="auto">
            <a:xfrm>
              <a:off x="2496" y="1968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08</a:t>
              </a:r>
            </a:p>
          </p:txBody>
        </p:sp>
        <p:sp>
          <p:nvSpPr>
            <p:cNvPr id="151593" name="Text Box 41"/>
            <p:cNvSpPr txBox="1">
              <a:spLocks noChangeArrowheads="1"/>
            </p:cNvSpPr>
            <p:nvPr/>
          </p:nvSpPr>
          <p:spPr bwMode="auto">
            <a:xfrm>
              <a:off x="2304" y="1440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04</a:t>
              </a:r>
            </a:p>
          </p:txBody>
        </p:sp>
        <p:sp>
          <p:nvSpPr>
            <p:cNvPr id="151594" name="Text Box 42"/>
            <p:cNvSpPr txBox="1">
              <a:spLocks noChangeArrowheads="1"/>
            </p:cNvSpPr>
            <p:nvPr/>
          </p:nvSpPr>
          <p:spPr bwMode="auto">
            <a:xfrm>
              <a:off x="3792" y="1968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02</a:t>
              </a:r>
            </a:p>
          </p:txBody>
        </p:sp>
        <p:sp>
          <p:nvSpPr>
            <p:cNvPr id="151595" name="Text Box 43"/>
            <p:cNvSpPr txBox="1">
              <a:spLocks noChangeArrowheads="1"/>
            </p:cNvSpPr>
            <p:nvPr/>
          </p:nvSpPr>
          <p:spPr bwMode="auto">
            <a:xfrm>
              <a:off x="3216" y="235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04</a:t>
              </a:r>
            </a:p>
          </p:txBody>
        </p:sp>
        <p:sp>
          <p:nvSpPr>
            <p:cNvPr id="151596" name="Text Box 44"/>
            <p:cNvSpPr txBox="1">
              <a:spLocks noChangeArrowheads="1"/>
            </p:cNvSpPr>
            <p:nvPr/>
          </p:nvSpPr>
          <p:spPr bwMode="auto">
            <a:xfrm>
              <a:off x="3024" y="139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03</a:t>
              </a:r>
            </a:p>
          </p:txBody>
        </p:sp>
      </p:grpSp>
      <p:sp>
        <p:nvSpPr>
          <p:cNvPr id="151654" name="Text Box 102"/>
          <p:cNvSpPr txBox="1">
            <a:spLocks noChangeArrowheads="1"/>
          </p:cNvSpPr>
          <p:nvPr/>
        </p:nvSpPr>
        <p:spPr bwMode="auto">
          <a:xfrm>
            <a:off x="6629400" y="5207000"/>
            <a:ext cx="26590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Ranking vector </a:t>
            </a:r>
          </a:p>
        </p:txBody>
      </p:sp>
      <p:sp>
        <p:nvSpPr>
          <p:cNvPr id="151659" name="Text Box 107"/>
          <p:cNvSpPr txBox="1">
            <a:spLocks noChangeArrowheads="1"/>
          </p:cNvSpPr>
          <p:nvPr/>
        </p:nvSpPr>
        <p:spPr bwMode="auto">
          <a:xfrm>
            <a:off x="625475" y="5653088"/>
            <a:ext cx="3987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More red, more relevant</a:t>
            </a:r>
          </a:p>
        </p:txBody>
      </p:sp>
      <p:sp>
        <p:nvSpPr>
          <p:cNvPr id="151660" name="Text Box 108"/>
          <p:cNvSpPr txBox="1">
            <a:spLocks noChangeArrowheads="1"/>
          </p:cNvSpPr>
          <p:nvPr/>
        </p:nvSpPr>
        <p:spPr bwMode="auto">
          <a:xfrm>
            <a:off x="609600" y="5119688"/>
            <a:ext cx="4740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Nearby nodes, higher scores</a:t>
            </a:r>
          </a:p>
        </p:txBody>
      </p:sp>
      <p:pic>
        <p:nvPicPr>
          <p:cNvPr id="151663" name="Picture 111" descr="r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5715000"/>
            <a:ext cx="533400" cy="533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objective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 the network into non-empty groups</a:t>
            </a:r>
            <a:r>
              <a:rPr lang="en-US" altLang="zh-TW" dirty="0"/>
              <a:t> </a:t>
            </a:r>
            <a:r>
              <a:rPr lang="en-US" dirty="0"/>
              <a:t>(communities) in such a way that every vertex belongs to one of the communities.</a:t>
            </a:r>
            <a:endParaRPr lang="ar-JO" dirty="0"/>
          </a:p>
          <a:p>
            <a:r>
              <a:rPr lang="en-US" dirty="0"/>
              <a:t>Many possible divisions could be done.</a:t>
            </a:r>
          </a:p>
          <a:p>
            <a:r>
              <a:rPr lang="en-US" dirty="0"/>
              <a:t>We need a good division.</a:t>
            </a:r>
          </a:p>
          <a:p>
            <a:r>
              <a:rPr lang="en-US" dirty="0"/>
              <a:t>Measurement of good division.</a:t>
            </a:r>
          </a:p>
          <a:p>
            <a:pPr>
              <a:buFontTx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03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869321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宋体" pitchFamily="2" charset="-122"/>
              </a:rPr>
              <a:t>Measuring a clustering/community Result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3962400"/>
            <a:ext cx="8229600" cy="1939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>
                <a:ea typeface="宋体" pitchFamily="2" charset="-122"/>
              </a:rPr>
              <a:t>The number of communities after grouping can be different from the ground truth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ea typeface="宋体" pitchFamily="2" charset="-122"/>
              </a:rPr>
              <a:t>No clear community </a:t>
            </a:r>
            <a:r>
              <a:rPr lang="en-US" altLang="zh-TW" sz="2400" u="sng">
                <a:ea typeface="宋体" pitchFamily="2" charset="-122"/>
              </a:rPr>
              <a:t>correspondence</a:t>
            </a:r>
            <a:r>
              <a:rPr lang="en-US" altLang="zh-TW" sz="2400">
                <a:ea typeface="宋体" pitchFamily="2" charset="-122"/>
              </a:rPr>
              <a:t> between clustering result and the ground truth 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1828800" y="2438400"/>
            <a:ext cx="154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>
                <a:latin typeface="Calibri" pitchFamily="34" charset="0"/>
                <a:ea typeface="宋体" pitchFamily="2" charset="-122"/>
              </a:rPr>
              <a:t>Ground Truth</a:t>
            </a:r>
          </a:p>
        </p:txBody>
      </p:sp>
      <p:sp>
        <p:nvSpPr>
          <p:cNvPr id="48133" name="Oval 4"/>
          <p:cNvSpPr>
            <a:spLocks noChangeArrowheads="1"/>
          </p:cNvSpPr>
          <p:nvPr/>
        </p:nvSpPr>
        <p:spPr bwMode="auto">
          <a:xfrm>
            <a:off x="1447800" y="1524000"/>
            <a:ext cx="914400" cy="762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1, 2, 3</a:t>
            </a:r>
          </a:p>
        </p:txBody>
      </p:sp>
      <p:sp>
        <p:nvSpPr>
          <p:cNvPr id="48134" name="Oval 5"/>
          <p:cNvSpPr>
            <a:spLocks noChangeArrowheads="1"/>
          </p:cNvSpPr>
          <p:nvPr/>
        </p:nvSpPr>
        <p:spPr bwMode="auto">
          <a:xfrm>
            <a:off x="2667000" y="1524000"/>
            <a:ext cx="914400" cy="762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4, 5, 6</a:t>
            </a:r>
          </a:p>
        </p:txBody>
      </p:sp>
      <p:sp>
        <p:nvSpPr>
          <p:cNvPr id="48135" name="Rectangle 6"/>
          <p:cNvSpPr>
            <a:spLocks noChangeArrowheads="1"/>
          </p:cNvSpPr>
          <p:nvPr/>
        </p:nvSpPr>
        <p:spPr bwMode="auto">
          <a:xfrm>
            <a:off x="47244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1, 3</a:t>
            </a:r>
          </a:p>
        </p:txBody>
      </p:sp>
      <p:sp>
        <p:nvSpPr>
          <p:cNvPr id="48136" name="Rectangle 7"/>
          <p:cNvSpPr>
            <a:spLocks noChangeArrowheads="1"/>
          </p:cNvSpPr>
          <p:nvPr/>
        </p:nvSpPr>
        <p:spPr bwMode="auto">
          <a:xfrm>
            <a:off x="57912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48137" name="Rectangle 8"/>
          <p:cNvSpPr>
            <a:spLocks noChangeArrowheads="1"/>
          </p:cNvSpPr>
          <p:nvPr/>
        </p:nvSpPr>
        <p:spPr bwMode="auto">
          <a:xfrm>
            <a:off x="69342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4, 5, 6</a:t>
            </a:r>
          </a:p>
        </p:txBody>
      </p:sp>
      <p:sp>
        <p:nvSpPr>
          <p:cNvPr id="48138" name="TextBox 9"/>
          <p:cNvSpPr txBox="1">
            <a:spLocks noChangeArrowheads="1"/>
          </p:cNvSpPr>
          <p:nvPr/>
        </p:nvSpPr>
        <p:spPr bwMode="auto">
          <a:xfrm>
            <a:off x="5181600" y="2438400"/>
            <a:ext cx="1941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>
                <a:latin typeface="Calibri" pitchFamily="34" charset="0"/>
                <a:ea typeface="宋体" pitchFamily="2" charset="-122"/>
              </a:rPr>
              <a:t>Clustering Result</a:t>
            </a:r>
          </a:p>
        </p:txBody>
      </p:sp>
      <p:sp>
        <p:nvSpPr>
          <p:cNvPr id="48139" name="TextBox 10"/>
          <p:cNvSpPr txBox="1">
            <a:spLocks noChangeArrowheads="1"/>
          </p:cNvSpPr>
          <p:nvPr/>
        </p:nvSpPr>
        <p:spPr bwMode="auto">
          <a:xfrm>
            <a:off x="3276600" y="3124200"/>
            <a:ext cx="2547938" cy="70802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5400000" scaled="1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ctr"/>
            <a:r>
              <a:rPr kumimoji="0" lang="en-US" altLang="zh-TW" sz="200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How to measure the </a:t>
            </a:r>
          </a:p>
          <a:p>
            <a:pPr algn="ctr"/>
            <a:r>
              <a:rPr kumimoji="0" lang="en-US" altLang="zh-TW" sz="200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clustering quality?</a:t>
            </a:r>
          </a:p>
        </p:txBody>
      </p:sp>
      <p:cxnSp>
        <p:nvCxnSpPr>
          <p:cNvPr id="48140" name="Straight Arrow Connector 12"/>
          <p:cNvCxnSpPr>
            <a:cxnSpLocks noChangeShapeType="1"/>
          </p:cNvCxnSpPr>
          <p:nvPr/>
        </p:nvCxnSpPr>
        <p:spPr bwMode="auto">
          <a:xfrm>
            <a:off x="2819400" y="2819400"/>
            <a:ext cx="762000" cy="228600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8141" name="Straight Arrow Connector 14"/>
          <p:cNvCxnSpPr>
            <a:cxnSpLocks noChangeShapeType="1"/>
          </p:cNvCxnSpPr>
          <p:nvPr/>
        </p:nvCxnSpPr>
        <p:spPr bwMode="auto">
          <a:xfrm rot="10800000" flipV="1">
            <a:off x="5715000" y="2819400"/>
            <a:ext cx="381000" cy="228600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296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  <p:bldP spid="4813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宋体" pitchFamily="2" charset="-122"/>
              </a:rPr>
              <a:t>Accuracy of Pairwise Community Memberships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000">
                <a:ea typeface="宋体" pitchFamily="2" charset="-122"/>
              </a:rPr>
              <a:t>Consider all the possible pairs of nodes and check whether they reside in the same community</a:t>
            </a:r>
          </a:p>
          <a:p>
            <a:r>
              <a:rPr lang="en-US" altLang="zh-TW" sz="2000">
                <a:ea typeface="宋体" pitchFamily="2" charset="-122"/>
              </a:rPr>
              <a:t>An </a:t>
            </a:r>
            <a:r>
              <a:rPr lang="en-US" altLang="zh-TW" sz="2000">
                <a:solidFill>
                  <a:srgbClr val="0000FF"/>
                </a:solidFill>
                <a:ea typeface="宋体" pitchFamily="2" charset="-122"/>
              </a:rPr>
              <a:t>error </a:t>
            </a:r>
            <a:r>
              <a:rPr lang="en-US" altLang="zh-TW" sz="2000">
                <a:ea typeface="宋体" pitchFamily="2" charset="-122"/>
              </a:rPr>
              <a:t>occurs </a:t>
            </a:r>
            <a:r>
              <a:rPr lang="en-US" altLang="zh-TW" sz="2000" i="1">
                <a:ea typeface="宋体" pitchFamily="2" charset="-122"/>
              </a:rPr>
              <a:t>if</a:t>
            </a:r>
          </a:p>
          <a:p>
            <a:pPr lvl="1"/>
            <a:r>
              <a:rPr lang="en-US" altLang="zh-TW" sz="2000">
                <a:ea typeface="宋体" pitchFamily="2" charset="-122"/>
              </a:rPr>
              <a:t> Two nodes belonging to the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same </a:t>
            </a:r>
            <a:r>
              <a:rPr lang="en-US" altLang="zh-TW" sz="2000">
                <a:ea typeface="宋体" pitchFamily="2" charset="-122"/>
              </a:rPr>
              <a:t>community are assigned to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different </a:t>
            </a:r>
            <a:r>
              <a:rPr lang="en-US" altLang="zh-TW" sz="2000">
                <a:ea typeface="宋体" pitchFamily="2" charset="-122"/>
              </a:rPr>
              <a:t>communities after clustering</a:t>
            </a:r>
          </a:p>
          <a:p>
            <a:pPr lvl="1"/>
            <a:r>
              <a:rPr lang="en-US" altLang="zh-TW" sz="2000">
                <a:ea typeface="宋体" pitchFamily="2" charset="-122"/>
              </a:rPr>
              <a:t>Two nodes belonging to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different </a:t>
            </a:r>
            <a:r>
              <a:rPr lang="en-US" altLang="zh-TW" sz="2000">
                <a:ea typeface="宋体" pitchFamily="2" charset="-122"/>
              </a:rPr>
              <a:t>communities are assigned to the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same </a:t>
            </a:r>
            <a:r>
              <a:rPr lang="en-US" altLang="zh-TW" sz="2000">
                <a:ea typeface="宋体" pitchFamily="2" charset="-122"/>
              </a:rPr>
              <a:t>community </a:t>
            </a:r>
          </a:p>
          <a:p>
            <a:r>
              <a:rPr lang="en-US" altLang="zh-TW" sz="2000">
                <a:ea typeface="宋体" pitchFamily="2" charset="-122"/>
              </a:rPr>
              <a:t>Construct a </a:t>
            </a:r>
            <a:r>
              <a:rPr lang="en-US" altLang="zh-TW" sz="2000">
                <a:solidFill>
                  <a:srgbClr val="0000FF"/>
                </a:solidFill>
                <a:ea typeface="宋体" pitchFamily="2" charset="-122"/>
              </a:rPr>
              <a:t>contingency table or confusion matrix</a:t>
            </a:r>
          </a:p>
        </p:txBody>
      </p:sp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0" y="4351338"/>
            <a:ext cx="5915025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14"/>
          <a:stretch>
            <a:fillRect/>
          </a:stretch>
        </p:blipFill>
        <p:spPr bwMode="auto">
          <a:xfrm>
            <a:off x="2684463" y="5827713"/>
            <a:ext cx="28448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08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86932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charset="-122"/>
              </a:rPr>
              <a:t>Cliques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600" dirty="0">
                <a:solidFill>
                  <a:srgbClr val="0000FF"/>
                </a:solidFill>
                <a:ea typeface="宋体" charset="-122"/>
              </a:rPr>
              <a:t>Maximum Clique</a:t>
            </a:r>
            <a:r>
              <a:rPr lang="en-US" altLang="zh-TW" sz="2600" dirty="0">
                <a:ea typeface="宋体" charset="-122"/>
              </a:rPr>
              <a:t>: a </a:t>
            </a:r>
            <a:r>
              <a:rPr lang="en-US" altLang="zh-TW" sz="2600" u="sng" dirty="0">
                <a:ea typeface="宋体" charset="-122"/>
              </a:rPr>
              <a:t>maximum</a:t>
            </a:r>
            <a:r>
              <a:rPr lang="en-US" altLang="zh-TW" sz="2600" dirty="0">
                <a:ea typeface="宋体" charset="-122"/>
              </a:rPr>
              <a:t> </a:t>
            </a:r>
            <a:r>
              <a:rPr lang="en-US" altLang="zh-TW" sz="2600" u="sng" dirty="0">
                <a:ea typeface="宋体" charset="-122"/>
              </a:rPr>
              <a:t>complete</a:t>
            </a:r>
            <a:r>
              <a:rPr lang="en-US" altLang="zh-TW" sz="2600" dirty="0">
                <a:ea typeface="宋体" charset="-122"/>
              </a:rPr>
              <a:t> subgraph in which all nodes are adjacent to each other</a:t>
            </a: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r>
              <a:rPr lang="en-US" altLang="zh-TW" sz="2600" dirty="0">
                <a:ea typeface="宋体" charset="-122"/>
              </a:rPr>
              <a:t>Straightforward implementation to find cliques is very expensive in time complexity</a:t>
            </a: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</p:txBody>
      </p:sp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457200" y="2760663"/>
            <a:ext cx="4329113" cy="1716087"/>
            <a:chOff x="0" y="0"/>
            <a:chExt cx="4328611" cy="1716308"/>
          </a:xfrm>
        </p:grpSpPr>
        <p:pic>
          <p:nvPicPr>
            <p:cNvPr id="13317" name="Picture 3" descr="network.pd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328611" cy="164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8" name="Oval 4"/>
            <p:cNvSpPr>
              <a:spLocks noChangeArrowheads="1"/>
            </p:cNvSpPr>
            <p:nvPr/>
          </p:nvSpPr>
          <p:spPr bwMode="auto">
            <a:xfrm>
              <a:off x="453556" y="0"/>
              <a:ext cx="1784659" cy="171630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>
              <a:outerShdw blurRad="63500" dist="23000" dir="5400000" algn="ctr" rotWithShape="0">
                <a:srgbClr val="000000">
                  <a:alpha val="34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</p:grpSp>
      <p:sp>
        <p:nvSpPr>
          <p:cNvPr id="13319" name="TextBox 5"/>
          <p:cNvSpPr txBox="1">
            <a:spLocks noChangeArrowheads="1"/>
          </p:cNvSpPr>
          <p:nvPr/>
        </p:nvSpPr>
        <p:spPr bwMode="auto">
          <a:xfrm>
            <a:off x="5086350" y="3381375"/>
            <a:ext cx="360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/>
              <a:t>Nodes 5, 6, 7 and 8 form a clique</a:t>
            </a:r>
          </a:p>
        </p:txBody>
      </p:sp>
      <p:sp>
        <p:nvSpPr>
          <p:cNvPr id="13320" name="Slide Number Placeholder 7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DAE817E4-B1F7-734F-9436-8189A23A341D}" type="slidenum">
              <a:rPr lang="en-US" altLang="zh-TW" sz="1200">
                <a:solidFill>
                  <a:srgbClr val="898989"/>
                </a:solidFill>
              </a:rPr>
              <a:pPr algn="r"/>
              <a:t>9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8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4308</TotalTime>
  <Words>2833</Words>
  <Application>Microsoft Macintosh PowerPoint</Application>
  <PresentationFormat>如螢幕大小 (4:3)</PresentationFormat>
  <Paragraphs>668</Paragraphs>
  <Slides>72</Slides>
  <Notes>19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6" baseType="lpstr">
      <vt:lpstr>新細明體</vt:lpstr>
      <vt:lpstr>FreightSans</vt:lpstr>
      <vt:lpstr>Gulim</vt:lpstr>
      <vt:lpstr>Gulim</vt:lpstr>
      <vt:lpstr>宋体</vt:lpstr>
      <vt:lpstr>Arial</vt:lpstr>
      <vt:lpstr>Calibri</vt:lpstr>
      <vt:lpstr>Comic Sans MS</vt:lpstr>
      <vt:lpstr>Lucida Grande</vt:lpstr>
      <vt:lpstr>Tahoma</vt:lpstr>
      <vt:lpstr>Times New Roman</vt:lpstr>
      <vt:lpstr>Wingdings</vt:lpstr>
      <vt:lpstr>Office 佈景主題</vt:lpstr>
      <vt:lpstr>Equation</vt:lpstr>
      <vt:lpstr>Community Analysis  in Social Networks</vt:lpstr>
      <vt:lpstr>Outline</vt:lpstr>
      <vt:lpstr>Community structure</vt:lpstr>
      <vt:lpstr>Community structure</vt:lpstr>
      <vt:lpstr>PowerPoint 簡報</vt:lpstr>
      <vt:lpstr>Community</vt:lpstr>
      <vt:lpstr>The objective </vt:lpstr>
      <vt:lpstr>Community Detection Algorithms</vt:lpstr>
      <vt:lpstr>Cliques</vt:lpstr>
      <vt:lpstr>Clique Percolation Method (CPM)</vt:lpstr>
      <vt:lpstr>CPM Example</vt:lpstr>
      <vt:lpstr>Many Variants of CPM method </vt:lpstr>
      <vt:lpstr>Community Detection Algorithms</vt:lpstr>
      <vt:lpstr>Community Detection Algorithms</vt:lpstr>
      <vt:lpstr>KL algorithm</vt:lpstr>
      <vt:lpstr>Cut !!!!</vt:lpstr>
      <vt:lpstr>Cut</vt:lpstr>
      <vt:lpstr>PowerPoint 簡報</vt:lpstr>
      <vt:lpstr>Kernighan-Lin (KL) algorithm</vt:lpstr>
      <vt:lpstr>Kernighan-Lin (KL) algorithm</vt:lpstr>
      <vt:lpstr>Kernighan-Lin (KL) algorithm</vt:lpstr>
      <vt:lpstr>Kernighan-Lin (KL) algorithm</vt:lpstr>
      <vt:lpstr>Kernighan-Lin (KL) algorithm</vt:lpstr>
      <vt:lpstr>Min Cut ?</vt:lpstr>
      <vt:lpstr>Ratio Cut &amp; Normalized Cut</vt:lpstr>
      <vt:lpstr>Ratio Cut &amp; Normalized Cut Example</vt:lpstr>
      <vt:lpstr>PowerPoint 簡報</vt:lpstr>
      <vt:lpstr>Community Detection Algorithms</vt:lpstr>
      <vt:lpstr>Clustering based on Vertex Similarity</vt:lpstr>
      <vt:lpstr>Vertex Similarity</vt:lpstr>
      <vt:lpstr> K-means illustration </vt:lpstr>
      <vt:lpstr> K-means illustration </vt:lpstr>
      <vt:lpstr> K-means illustration </vt:lpstr>
      <vt:lpstr> K-means illustration </vt:lpstr>
      <vt:lpstr> K-means illustration </vt:lpstr>
      <vt:lpstr> K-means illustration </vt:lpstr>
      <vt:lpstr>PowerPoint 簡報</vt:lpstr>
      <vt:lpstr>Vertex Embedding</vt:lpstr>
      <vt:lpstr>Idea behind the Neural Embedding Representation</vt:lpstr>
      <vt:lpstr>PowerPoint 簡報</vt:lpstr>
      <vt:lpstr>Main Problem (1/2)</vt:lpstr>
      <vt:lpstr>Main Problem (2/2)</vt:lpstr>
      <vt:lpstr>PowerPoint 簡報</vt:lpstr>
      <vt:lpstr>PowerPoint 簡報</vt:lpstr>
      <vt:lpstr>PowerPoint 簡報</vt:lpstr>
      <vt:lpstr>PowerPoint 簡報</vt:lpstr>
      <vt:lpstr>Graph Embedding</vt:lpstr>
      <vt:lpstr>PowerPoint 簡報</vt:lpstr>
      <vt:lpstr>PowerPoint 簡報</vt:lpstr>
      <vt:lpstr>Community Detection Algorithms</vt:lpstr>
      <vt:lpstr>Edge Removal Algorithm</vt:lpstr>
      <vt:lpstr>Edge Removal Algorithm</vt:lpstr>
      <vt:lpstr>By Detweeness</vt:lpstr>
      <vt:lpstr>By Detweeness ?</vt:lpstr>
      <vt:lpstr>Bridging coefficient</vt:lpstr>
      <vt:lpstr>Experiment</vt:lpstr>
      <vt:lpstr>PowerPoint 簡報</vt:lpstr>
      <vt:lpstr>Edge Betweenness</vt:lpstr>
      <vt:lpstr>Divisive clustering based on edge betweenness</vt:lpstr>
      <vt:lpstr>Agglomerative Hierarchical Clustering</vt:lpstr>
      <vt:lpstr>Community Detection Algorithms</vt:lpstr>
      <vt:lpstr>What is a Random Walk?</vt:lpstr>
      <vt:lpstr>An example</vt:lpstr>
      <vt:lpstr>An example</vt:lpstr>
      <vt:lpstr>An example</vt:lpstr>
      <vt:lpstr>An example</vt:lpstr>
      <vt:lpstr>An example</vt:lpstr>
      <vt:lpstr>Random walk with restart</vt:lpstr>
      <vt:lpstr>Random walk with restart</vt:lpstr>
      <vt:lpstr>Community Detection Algorithms</vt:lpstr>
      <vt:lpstr>Measuring a clustering/community Result</vt:lpstr>
      <vt:lpstr>Accuracy of Pairwise Community Memberships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yfan</dc:creator>
  <cp:lastModifiedBy>tomoto923@gmail.com</cp:lastModifiedBy>
  <cp:revision>242</cp:revision>
  <dcterms:modified xsi:type="dcterms:W3CDTF">2020-04-16T04:09:28Z</dcterms:modified>
</cp:coreProperties>
</file>